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9"/>
  </p:notesMasterIdLst>
  <p:sldIdLst>
    <p:sldId id="256" r:id="rId2"/>
    <p:sldId id="257" r:id="rId3"/>
    <p:sldId id="258" r:id="rId4"/>
    <p:sldId id="266" r:id="rId5"/>
    <p:sldId id="259" r:id="rId6"/>
    <p:sldId id="260" r:id="rId7"/>
    <p:sldId id="268" r:id="rId8"/>
    <p:sldId id="261" r:id="rId9"/>
    <p:sldId id="262" r:id="rId10"/>
    <p:sldId id="269" r:id="rId11"/>
    <p:sldId id="271" r:id="rId12"/>
    <p:sldId id="263" r:id="rId13"/>
    <p:sldId id="272" r:id="rId14"/>
    <p:sldId id="270" r:id="rId15"/>
    <p:sldId id="264" r:id="rId16"/>
    <p:sldId id="265" r:id="rId17"/>
    <p:sldId id="267" r:id="rId18"/>
  </p:sldIdLst>
  <p:sldSz cx="12192000" cy="6858000"/>
  <p:notesSz cx="6797675" cy="9926638"/>
  <p:embeddedFontLst>
    <p:embeddedFont>
      <p:font typeface="Adler" panose="020B0604020202020204"/>
      <p:regular r:id="rId20"/>
    </p:embeddedFont>
    <p:embeddedFont>
      <p:font typeface="Twinkl" pitchFamily="2" charset="0"/>
      <p:regular r:id="rId21"/>
    </p:embeddedFont>
    <p:embeddedFont>
      <p:font typeface="NTPreCursivefk" panose="020B0604020202020204" charset="0"/>
      <p:regular r:id="rId22"/>
    </p:embeddedFont>
    <p:embeddedFont>
      <p:font typeface="Calibri Light" panose="020F0302020204030204" pitchFamily="34" charset="0"/>
      <p:regular r:id="rId23"/>
      <p:italic r:id="rId24"/>
    </p:embeddedFont>
    <p:embeddedFont>
      <p:font typeface="Calibri" panose="020F0502020204030204" pitchFamily="34" charset="0"/>
      <p:regular r:id="rId25"/>
      <p:bold r:id="rId26"/>
      <p:italic r:id="rId27"/>
      <p:boldItalic r:id="rId28"/>
    </p:embeddedFont>
    <p:embeddedFont>
      <p:font typeface="Amatic SC" panose="020B0604020202020204" charset="-79"/>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69" autoAdjust="0"/>
  </p:normalViewPr>
  <p:slideViewPr>
    <p:cSldViewPr snapToGrid="0">
      <p:cViewPr>
        <p:scale>
          <a:sx n="66" d="100"/>
          <a:sy n="66" d="100"/>
        </p:scale>
        <p:origin x="858" y="22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06/09/2022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178413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have</a:t>
            </a:r>
            <a:r>
              <a:rPr lang="en-US" baseline="0" dirty="0" smtClean="0"/>
              <a:t> filled in any bits I could find, but I am unsure as to what is supposed to </a:t>
            </a:r>
            <a:r>
              <a:rPr lang="en-US" baseline="0" smtClean="0"/>
              <a:t>go where. </a:t>
            </a:r>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56154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a:t>
            </a:r>
            <a:r>
              <a:rPr lang="en-US" baseline="0" dirty="0" smtClean="0"/>
              <a:t> have updated this with the current White Rose as I am sure that Sophie, said TB were using it and they were early adopters. If they release another one it will need changing. </a:t>
            </a:r>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12</a:t>
            </a:fld>
            <a:endParaRPr lang="en-GB"/>
          </a:p>
        </p:txBody>
      </p:sp>
    </p:spTree>
    <p:extLst>
      <p:ext uri="{BB962C8B-B14F-4D97-AF65-F5344CB8AC3E}">
        <p14:creationId xmlns:p14="http://schemas.microsoft.com/office/powerpoint/2010/main" val="3580864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3593939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06/09/2022</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png"/><Relationship Id="rId7" Type="http://schemas.microsoft.com/office/2007/relationships/hdphoto" Target="../media/hdphoto4.wdp"/><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238104" y="-124740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dirty="0">
                <a:latin typeface="NTPreCursivefk" panose="03000400000000000000" pitchFamily="66" charset="0"/>
                <a:cs typeface="Amatic SC" panose="00000500000000000000" pitchFamily="2" charset="-79"/>
              </a:rPr>
              <a:t>Reception Long </a:t>
            </a:r>
          </a:p>
          <a:p>
            <a:r>
              <a:rPr lang="en-US" dirty="0">
                <a:latin typeface="NTPreCursivefk" panose="03000400000000000000" pitchFamily="66" charset="0"/>
                <a:cs typeface="Amatic SC" panose="00000500000000000000" pitchFamily="2" charset="-79"/>
              </a:rPr>
              <a:t>Term Plan </a:t>
            </a:r>
            <a:r>
              <a:rPr lang="en-US" dirty="0" smtClean="0">
                <a:latin typeface="NTPreCursivefk" panose="03000400000000000000" pitchFamily="66" charset="0"/>
                <a:cs typeface="Amatic SC" panose="00000500000000000000" pitchFamily="2" charset="-79"/>
              </a:rPr>
              <a:t>22-23</a:t>
            </a:r>
            <a:endParaRPr lang="en-GB" dirty="0">
              <a:latin typeface="NTPreCursivefk" panose="03000400000000000000" pitchFamily="66" charset="0"/>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dirty="0" smtClean="0"/>
              <a:t>Our EYFS curriculum is delivered through a balance of adult led and child initiated activities based on the EYFS framework 21’ and children’s interests. Children </a:t>
            </a:r>
            <a:r>
              <a:rPr lang="en-US" sz="1600" i="1" dirty="0"/>
              <a:t>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a:t>
            </a:r>
            <a:r>
              <a:rPr lang="en-US" sz="1600" i="1" dirty="0" smtClean="0"/>
              <a:t> </a:t>
            </a:r>
            <a:endParaRPr lang="en-GB" sz="1600" i="1" dirty="0"/>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1938992"/>
          </a:xfrm>
          <a:prstGeom prst="rect">
            <a:avLst/>
          </a:prstGeom>
          <a:noFill/>
        </p:spPr>
        <p:txBody>
          <a:bodyPr wrap="square">
            <a:spAutoFit/>
          </a:bodyPr>
          <a:lstStyle/>
          <a:p>
            <a:r>
              <a:rPr lang="en-US" sz="1500" i="1" dirty="0" smtClean="0"/>
              <a:t>At The Dove Federation we </a:t>
            </a:r>
            <a:r>
              <a:rPr lang="en-US" sz="1500" i="1" dirty="0"/>
              <a:t>understand and appreciate the importance of the outdoor environment for our children. </a:t>
            </a:r>
            <a:r>
              <a:rPr lang="en-US" sz="1500" i="1" dirty="0" smtClean="0"/>
              <a:t>We will use our outdoor environment at every available opportunity and use it as a continuation of our indoor provision. It </a:t>
            </a:r>
            <a:r>
              <a:rPr lang="en-US" sz="1500" i="1" dirty="0"/>
              <a:t>is a continuation of our indoor provision and it will be used at every opportunity. </a:t>
            </a:r>
            <a:r>
              <a:rPr lang="en-US" sz="1500" i="1" dirty="0" smtClean="0"/>
              <a:t>We provide our children </a:t>
            </a:r>
            <a:r>
              <a:rPr lang="en-US" sz="1500" i="1" dirty="0"/>
              <a:t>with opportunities to develop their gross motor skills, to deepen their imaginations and also their sense of curiosity. </a:t>
            </a:r>
            <a:r>
              <a:rPr lang="en-US" sz="1500" i="1" dirty="0" smtClean="0"/>
              <a:t>We strive to make children feel safe and secure in their provision at all times. Communication is important to us and we value the relationships we develop with parents throughout the year. </a:t>
            </a:r>
            <a:endParaRPr lang="en-GB" sz="1500" i="1" dirty="0"/>
          </a:p>
        </p:txBody>
      </p:sp>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10630411"/>
              </p:ext>
            </p:extLst>
          </p:nvPr>
        </p:nvGraphicFramePr>
        <p:xfrm>
          <a:off x="133491" y="501550"/>
          <a:ext cx="11925018" cy="6228726"/>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Autumn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NTPreCursivefk" panose="03000400000000000000" pitchFamily="66" charset="0"/>
                          <a:cs typeface="Amatic SC" panose="00000500000000000000" pitchFamily="2" charset="-79"/>
                        </a:rPr>
                        <a:t>Autumn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96806">
                <a:tc>
                  <a:txBody>
                    <a:bodyPr/>
                    <a:lstStyle/>
                    <a:p>
                      <a:pPr algn="ctr"/>
                      <a:r>
                        <a:rPr lang="en-US" sz="1600" b="0" dirty="0">
                          <a:latin typeface="NTPreCursivefk" panose="03000400000000000000" pitchFamily="66" charset="0"/>
                          <a:cs typeface="Amatic SC" panose="00000500000000000000" pitchFamily="2" charset="-79"/>
                        </a:rPr>
                        <a:t>General Themes </a:t>
                      </a:r>
                    </a:p>
                    <a:p>
                      <a:pPr algn="ctr"/>
                      <a:r>
                        <a:rPr lang="en-US" sz="1400" b="1" dirty="0">
                          <a:latin typeface="NTPreCursivefk" panose="03000400000000000000" pitchFamily="66" charset="0"/>
                          <a:cs typeface="Amatic SC" panose="00000500000000000000" pitchFamily="2" charset="-79"/>
                        </a:rPr>
                        <a:t>NB: </a:t>
                      </a:r>
                      <a:r>
                        <a:rPr lang="en-US" sz="1400" b="1" i="1" dirty="0">
                          <a:latin typeface="NTPreCursivefk" panose="03000400000000000000" pitchFamily="66" charset="0"/>
                          <a:cs typeface="Amatic SC" panose="00000500000000000000" pitchFamily="2" charset="-79"/>
                        </a:rPr>
                        <a:t>These themes may be adapted </a:t>
                      </a:r>
                      <a:r>
                        <a:rPr lang="en-US" sz="1400" b="1" i="1" dirty="0" smtClean="0">
                          <a:latin typeface="NTPreCursivefk" panose="03000400000000000000" pitchFamily="66" charset="0"/>
                          <a:cs typeface="Amatic SC" panose="00000500000000000000" pitchFamily="2" charset="-79"/>
                        </a:rPr>
                        <a:t> and changed at </a:t>
                      </a:r>
                      <a:r>
                        <a:rPr lang="en-US" sz="1400" b="1" i="1" dirty="0">
                          <a:latin typeface="NTPreCursivefk" panose="03000400000000000000" pitchFamily="66" charset="0"/>
                          <a:cs typeface="Amatic SC" panose="00000500000000000000" pitchFamily="2" charset="-79"/>
                        </a:rPr>
                        <a:t>various points to allow for children’s interests to flow through the provision  </a:t>
                      </a:r>
                    </a:p>
                    <a:p>
                      <a:pPr algn="ctr"/>
                      <a:r>
                        <a:rPr lang="en-US" sz="1200" b="1" i="1" dirty="0">
                          <a:solidFill>
                            <a:srgbClr val="7030A0"/>
                          </a:solidFill>
                          <a:latin typeface="NTPreCursivefk" panose="03000400000000000000" pitchFamily="66" charset="0"/>
                          <a:cs typeface="Amatic SC" panose="00000500000000000000" pitchFamily="2" charset="-79"/>
                        </a:rPr>
                        <a:t>WELL-BEING  &amp; Behaviour For Learning </a:t>
                      </a:r>
                      <a:endParaRPr lang="en-GB" sz="1200" b="1" i="1" dirty="0">
                        <a:solidFill>
                          <a:srgbClr val="7030A0"/>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b="1" dirty="0">
                          <a:solidFill>
                            <a:srgbClr val="7030A0"/>
                          </a:solidFill>
                          <a:latin typeface="NTPreCursivefk" panose="03000400000000000000" pitchFamily="66" charset="0"/>
                          <a:cs typeface="Amatic SC" panose="00000500000000000000" pitchFamily="2" charset="-79"/>
                        </a:rPr>
                        <a:t>All About me!</a:t>
                      </a:r>
                    </a:p>
                    <a:p>
                      <a:pPr algn="ctr"/>
                      <a:r>
                        <a:rPr lang="en-US" sz="1000" dirty="0">
                          <a:solidFill>
                            <a:schemeClr val="tx1"/>
                          </a:solidFill>
                          <a:latin typeface="+mn-lt"/>
                          <a:cs typeface="Amatic SC" panose="00000500000000000000" pitchFamily="2" charset="-79"/>
                        </a:rPr>
                        <a:t>Starting school / my new class / New Beginnings </a:t>
                      </a:r>
                    </a:p>
                    <a:p>
                      <a:pPr algn="ctr"/>
                      <a:r>
                        <a:rPr lang="en-US" sz="1000" dirty="0">
                          <a:solidFill>
                            <a:schemeClr val="tx1"/>
                          </a:solidFill>
                          <a:latin typeface="+mn-lt"/>
                          <a:cs typeface="Amatic SC" panose="00000500000000000000" pitchFamily="2" charset="-79"/>
                        </a:rPr>
                        <a:t>Superheroes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Staying healthy / Food  / Human body</a:t>
                      </a:r>
                    </a:p>
                    <a:p>
                      <a:pPr algn="ctr"/>
                      <a:r>
                        <a:rPr lang="en-US" sz="1000" dirty="0">
                          <a:solidFill>
                            <a:schemeClr val="tx1"/>
                          </a:solidFill>
                          <a:latin typeface="+mn-lt"/>
                          <a:cs typeface="Amatic SC" panose="00000500000000000000" pitchFamily="2" charset="-79"/>
                        </a:rPr>
                        <a:t>How have I changed? </a:t>
                      </a:r>
                    </a:p>
                    <a:p>
                      <a:pPr algn="ctr"/>
                      <a:r>
                        <a:rPr lang="en-US" sz="1000" dirty="0">
                          <a:solidFill>
                            <a:schemeClr val="tx1"/>
                          </a:solidFill>
                          <a:latin typeface="+mn-lt"/>
                          <a:cs typeface="Amatic SC" panose="00000500000000000000" pitchFamily="2" charset="-79"/>
                        </a:rPr>
                        <a:t>My family / PSED focus </a:t>
                      </a:r>
                    </a:p>
                    <a:p>
                      <a:pPr algn="ctr"/>
                      <a:r>
                        <a:rPr lang="en-US" sz="1000" dirty="0">
                          <a:solidFill>
                            <a:schemeClr val="tx1"/>
                          </a:solidFill>
                          <a:latin typeface="+mn-lt"/>
                          <a:cs typeface="Amatic SC" panose="00000500000000000000" pitchFamily="2" charset="-79"/>
                        </a:rPr>
                        <a:t>What am I good at? </a:t>
                      </a:r>
                    </a:p>
                    <a:p>
                      <a:pPr algn="ctr"/>
                      <a:r>
                        <a:rPr lang="en-US" sz="1000" dirty="0">
                          <a:solidFill>
                            <a:schemeClr val="tx1"/>
                          </a:solidFill>
                          <a:latin typeface="+mn-lt"/>
                          <a:cs typeface="Amatic SC" panose="00000500000000000000" pitchFamily="2" charset="-79"/>
                        </a:rPr>
                        <a:t>How do I make others feel? </a:t>
                      </a:r>
                    </a:p>
                    <a:p>
                      <a:pPr algn="ctr"/>
                      <a:r>
                        <a:rPr lang="en-US" sz="1000" dirty="0">
                          <a:solidFill>
                            <a:schemeClr val="tx1"/>
                          </a:solidFill>
                          <a:latin typeface="+mn-lt"/>
                          <a:cs typeface="Amatic SC" panose="00000500000000000000" pitchFamily="2" charset="-79"/>
                        </a:rPr>
                        <a:t>Being kind / staying safe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7030A0"/>
                          </a:solidFill>
                          <a:latin typeface="NTPreCursivefk" panose="03000400000000000000" pitchFamily="66" charset="0"/>
                          <a:cs typeface="Amatic SC" panose="00000500000000000000" pitchFamily="2" charset="-79"/>
                        </a:rPr>
                        <a:t>Terrific 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Traditional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Little Red Hen -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Old favourites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Familiar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Amatic SC" panose="00000500000000000000" pitchFamily="2" charset="-79"/>
                        </a:rPr>
                        <a:t>School library </a:t>
                      </a:r>
                      <a:r>
                        <a:rPr lang="en-US" sz="1000" dirty="0">
                          <a:solidFill>
                            <a:schemeClr val="tx1"/>
                          </a:solidFill>
                          <a:latin typeface="+mn-lt"/>
                          <a:cs typeface="Amatic SC" panose="00000500000000000000" pitchFamily="2" charset="-79"/>
                        </a:rPr>
                        <a:t>visits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Gingerbread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Cinderella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At the Panto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dirty="0">
                          <a:solidFill>
                            <a:srgbClr val="CC66FF"/>
                          </a:solidFill>
                          <a:latin typeface="NTPreCursivefk" panose="03000400000000000000" pitchFamily="66" charset="0"/>
                          <a:cs typeface="Amatic SC" panose="00000500000000000000" pitchFamily="2" charset="-79"/>
                        </a:rPr>
                        <a:t>Amazing Animals! </a:t>
                      </a:r>
                    </a:p>
                    <a:p>
                      <a:pPr algn="ctr"/>
                      <a:r>
                        <a:rPr lang="en-US" sz="1000" dirty="0">
                          <a:solidFill>
                            <a:schemeClr val="tx1"/>
                          </a:solidFill>
                          <a:latin typeface="+mn-lt"/>
                          <a:cs typeface="Amatic SC" panose="00000500000000000000" pitchFamily="2" charset="-79"/>
                        </a:rPr>
                        <a:t>Life cycles </a:t>
                      </a:r>
                    </a:p>
                    <a:p>
                      <a:pPr algn="ctr"/>
                      <a:r>
                        <a:rPr lang="en-US" sz="1000" dirty="0">
                          <a:solidFill>
                            <a:schemeClr val="tx1"/>
                          </a:solidFill>
                          <a:latin typeface="+mn-lt"/>
                          <a:cs typeface="Amatic SC" panose="00000500000000000000" pitchFamily="2" charset="-79"/>
                        </a:rPr>
                        <a:t>Safari </a:t>
                      </a:r>
                    </a:p>
                    <a:p>
                      <a:pPr algn="ctr"/>
                      <a:r>
                        <a:rPr lang="en-US" sz="1000" dirty="0">
                          <a:solidFill>
                            <a:schemeClr val="tx1"/>
                          </a:solidFill>
                          <a:latin typeface="+mn-lt"/>
                          <a:cs typeface="Amatic SC" panose="00000500000000000000" pitchFamily="2" charset="-79"/>
                        </a:rPr>
                        <a:t>Animals around the world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Climates / Hibernation </a:t>
                      </a:r>
                    </a:p>
                    <a:p>
                      <a:pPr algn="ctr"/>
                      <a:r>
                        <a:rPr lang="en-US" sz="1000" dirty="0">
                          <a:solidFill>
                            <a:schemeClr val="tx1"/>
                          </a:solidFill>
                          <a:latin typeface="+mn-lt"/>
                          <a:cs typeface="Amatic SC" panose="00000500000000000000" pitchFamily="2" charset="-79"/>
                        </a:rPr>
                        <a:t>Down on the Farm </a:t>
                      </a:r>
                    </a:p>
                    <a:p>
                      <a:pPr algn="ctr"/>
                      <a:r>
                        <a:rPr lang="en-US" sz="1000" dirty="0">
                          <a:solidFill>
                            <a:schemeClr val="tx1"/>
                          </a:solidFill>
                          <a:latin typeface="+mn-lt"/>
                          <a:cs typeface="Amatic SC" panose="00000500000000000000" pitchFamily="2" charset="-79"/>
                        </a:rPr>
                        <a:t>Min Beasts </a:t>
                      </a:r>
                    </a:p>
                    <a:p>
                      <a:pPr algn="ctr"/>
                      <a:r>
                        <a:rPr lang="en-US" sz="1000" dirty="0">
                          <a:solidFill>
                            <a:schemeClr val="tx1"/>
                          </a:solidFill>
                          <a:latin typeface="+mn-lt"/>
                          <a:cs typeface="Amatic SC" panose="00000500000000000000" pitchFamily="2" charset="-79"/>
                        </a:rPr>
                        <a:t>Animal Arts and crafts</a:t>
                      </a:r>
                    </a:p>
                    <a:p>
                      <a:pPr algn="ctr"/>
                      <a:r>
                        <a:rPr lang="en-US" sz="1000" dirty="0">
                          <a:solidFill>
                            <a:schemeClr val="tx1"/>
                          </a:solidFill>
                          <a:latin typeface="+mn-lt"/>
                          <a:cs typeface="Amatic SC" panose="00000500000000000000" pitchFamily="2" charset="-79"/>
                        </a:rPr>
                        <a:t>Night and day animals </a:t>
                      </a:r>
                    </a:p>
                    <a:p>
                      <a:pPr algn="ctr"/>
                      <a:r>
                        <a:rPr lang="en-US" sz="1000" dirty="0">
                          <a:solidFill>
                            <a:schemeClr val="tx1"/>
                          </a:solidFill>
                          <a:latin typeface="+mn-lt"/>
                          <a:cs typeface="Amatic SC" panose="00000500000000000000" pitchFamily="2" charset="-79"/>
                        </a:rPr>
                        <a:t>Animal patterns</a:t>
                      </a:r>
                    </a:p>
                    <a:p>
                      <a:pPr algn="ctr"/>
                      <a:r>
                        <a:rPr lang="en-US" sz="1000" dirty="0">
                          <a:solidFill>
                            <a:schemeClr val="tx1"/>
                          </a:solidFill>
                          <a:latin typeface="+mn-lt"/>
                          <a:cs typeface="Amatic SC" panose="00000500000000000000" pitchFamily="2" charset="-79"/>
                        </a:rPr>
                        <a:t>David Attenborough </a:t>
                      </a:r>
                    </a:p>
                    <a:p>
                      <a:pPr algn="ctr"/>
                      <a:r>
                        <a:rPr lang="en-US" sz="1000" dirty="0">
                          <a:solidFill>
                            <a:schemeClr val="tx1"/>
                          </a:solidFill>
                          <a:latin typeface="+mn-lt"/>
                          <a:cs typeface="Amatic SC" panose="00000500000000000000" pitchFamily="2" charset="-79"/>
                        </a:rPr>
                        <a:t>Happy Habitats</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b="1" dirty="0">
                          <a:solidFill>
                            <a:srgbClr val="CC66FF"/>
                          </a:solidFill>
                          <a:latin typeface="NTPreCursivefk" panose="03000400000000000000" pitchFamily="66" charset="0"/>
                          <a:cs typeface="Amatic SC" panose="00000500000000000000" pitchFamily="2" charset="-79"/>
                        </a:rPr>
                        <a:t>Come Outside! </a:t>
                      </a:r>
                    </a:p>
                    <a:p>
                      <a:pPr algn="ctr"/>
                      <a:r>
                        <a:rPr lang="en-US" sz="1000" dirty="0">
                          <a:solidFill>
                            <a:schemeClr val="tx1"/>
                          </a:solidFill>
                          <a:latin typeface="+mn-lt"/>
                          <a:cs typeface="Amatic SC" panose="00000500000000000000" pitchFamily="2" charset="-79"/>
                        </a:rPr>
                        <a:t>Plants &amp; Flowers </a:t>
                      </a:r>
                    </a:p>
                    <a:p>
                      <a:pPr algn="ctr"/>
                      <a:r>
                        <a:rPr lang="en-US" sz="1000" dirty="0">
                          <a:solidFill>
                            <a:schemeClr val="tx1"/>
                          </a:solidFill>
                          <a:latin typeface="+mn-lt"/>
                          <a:cs typeface="Amatic SC" panose="00000500000000000000" pitchFamily="2" charset="-79"/>
                        </a:rPr>
                        <a:t>Weather / seasons </a:t>
                      </a:r>
                    </a:p>
                    <a:p>
                      <a:pPr algn="ctr"/>
                      <a:r>
                        <a:rPr lang="en-US" sz="1000" dirty="0">
                          <a:solidFill>
                            <a:schemeClr val="tx1"/>
                          </a:solidFill>
                          <a:latin typeface="+mn-lt"/>
                          <a:cs typeface="Amatic SC" panose="00000500000000000000" pitchFamily="2" charset="-79"/>
                        </a:rPr>
                        <a:t>Does the moon shine? </a:t>
                      </a:r>
                    </a:p>
                    <a:p>
                      <a:pPr algn="ctr"/>
                      <a:r>
                        <a:rPr lang="en-US" sz="1000" dirty="0">
                          <a:solidFill>
                            <a:schemeClr val="tx1"/>
                          </a:solidFill>
                          <a:latin typeface="+mn-lt"/>
                          <a:cs typeface="Amatic SC" panose="00000500000000000000" pitchFamily="2" charset="-79"/>
                        </a:rPr>
                        <a:t>The great outdoors </a:t>
                      </a:r>
                    </a:p>
                    <a:p>
                      <a:pPr algn="ctr"/>
                      <a:r>
                        <a:rPr lang="en-US" sz="1000" dirty="0">
                          <a:solidFill>
                            <a:schemeClr val="tx1"/>
                          </a:solidFill>
                          <a:latin typeface="+mn-lt"/>
                          <a:cs typeface="Amatic SC" panose="00000500000000000000" pitchFamily="2" charset="-79"/>
                        </a:rPr>
                        <a:t>Forest School </a:t>
                      </a:r>
                    </a:p>
                    <a:p>
                      <a:pPr algn="ctr"/>
                      <a:r>
                        <a:rPr lang="en-US" sz="1000" dirty="0">
                          <a:solidFill>
                            <a:schemeClr val="tx1"/>
                          </a:solidFill>
                          <a:latin typeface="+mn-lt"/>
                          <a:cs typeface="Amatic SC" panose="00000500000000000000" pitchFamily="2" charset="-79"/>
                        </a:rPr>
                        <a:t>Planting seeds </a:t>
                      </a:r>
                    </a:p>
                    <a:p>
                      <a:pPr algn="ctr"/>
                      <a:r>
                        <a:rPr lang="en-US" sz="1000" dirty="0">
                          <a:solidFill>
                            <a:schemeClr val="tx1"/>
                          </a:solidFill>
                          <a:latin typeface="+mn-lt"/>
                          <a:cs typeface="Amatic SC" panose="00000500000000000000" pitchFamily="2" charset="-79"/>
                        </a:rPr>
                        <a:t>Make a sculpture: Andy Goldsworthy </a:t>
                      </a:r>
                    </a:p>
                    <a:p>
                      <a:pPr algn="ctr"/>
                      <a:r>
                        <a:rPr lang="en-US" sz="1000" dirty="0">
                          <a:solidFill>
                            <a:schemeClr val="tx1"/>
                          </a:solidFill>
                          <a:latin typeface="+mn-lt"/>
                          <a:cs typeface="Amatic SC" panose="00000500000000000000" pitchFamily="2" charset="-79"/>
                        </a:rPr>
                        <a:t>Reduce, Reuse &amp; Recycle </a:t>
                      </a:r>
                    </a:p>
                    <a:p>
                      <a:pPr algn="ctr"/>
                      <a:r>
                        <a:rPr lang="en-US" sz="1000" dirty="0">
                          <a:solidFill>
                            <a:schemeClr val="tx1"/>
                          </a:solidFill>
                          <a:latin typeface="+mn-lt"/>
                          <a:cs typeface="Amatic SC" panose="00000500000000000000" pitchFamily="2" charset="-79"/>
                        </a:rPr>
                        <a:t>Fun Science / Materials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b="1" dirty="0">
                          <a:solidFill>
                            <a:srgbClr val="00B0F0"/>
                          </a:solidFill>
                          <a:latin typeface="NTPreCursivefk" panose="03000400000000000000" pitchFamily="66" charset="0"/>
                          <a:cs typeface="Amatic SC" panose="00000500000000000000" pitchFamily="2" charset="-79"/>
                        </a:rPr>
                        <a:t>Ticket to ride!  </a:t>
                      </a:r>
                    </a:p>
                    <a:p>
                      <a:pPr algn="ctr"/>
                      <a:r>
                        <a:rPr lang="en-US" sz="1000" dirty="0">
                          <a:solidFill>
                            <a:schemeClr val="tx1"/>
                          </a:solidFill>
                          <a:latin typeface="+mn-lt"/>
                          <a:cs typeface="Amatic SC" panose="00000500000000000000" pitchFamily="2" charset="-79"/>
                        </a:rPr>
                        <a:t>Around the Town</a:t>
                      </a:r>
                    </a:p>
                    <a:p>
                      <a:pPr algn="ctr"/>
                      <a:r>
                        <a:rPr lang="en-US" sz="1000" dirty="0">
                          <a:solidFill>
                            <a:schemeClr val="tx1"/>
                          </a:solidFill>
                          <a:latin typeface="+mn-lt"/>
                          <a:cs typeface="Amatic SC" panose="00000500000000000000" pitchFamily="2" charset="-79"/>
                        </a:rPr>
                        <a:t>How do I get there? </a:t>
                      </a:r>
                    </a:p>
                    <a:p>
                      <a:pPr algn="ctr"/>
                      <a:r>
                        <a:rPr lang="en-US" sz="1000" dirty="0">
                          <a:solidFill>
                            <a:schemeClr val="tx1"/>
                          </a:solidFill>
                          <a:latin typeface="+mn-lt"/>
                          <a:cs typeface="Amatic SC" panose="00000500000000000000" pitchFamily="2" charset="-79"/>
                        </a:rPr>
                        <a:t>Where in the world have you been? </a:t>
                      </a:r>
                    </a:p>
                    <a:p>
                      <a:pPr algn="ctr"/>
                      <a:r>
                        <a:rPr lang="en-US" sz="1000" dirty="0">
                          <a:solidFill>
                            <a:schemeClr val="tx1"/>
                          </a:solidFill>
                          <a:latin typeface="+mn-lt"/>
                          <a:cs typeface="Amatic SC" panose="00000500000000000000" pitchFamily="2" charset="-79"/>
                        </a:rPr>
                        <a:t>Where do we live in the UK / world? </a:t>
                      </a:r>
                    </a:p>
                    <a:p>
                      <a:pPr algn="ctr"/>
                      <a:r>
                        <a:rPr lang="en-US" sz="1000" dirty="0">
                          <a:solidFill>
                            <a:schemeClr val="tx1"/>
                          </a:solidFill>
                          <a:latin typeface="+mn-lt"/>
                          <a:cs typeface="Amatic SC" panose="00000500000000000000" pitchFamily="2" charset="-79"/>
                        </a:rPr>
                        <a:t>Fly me to the moon! </a:t>
                      </a:r>
                    </a:p>
                    <a:p>
                      <a:pPr algn="ctr"/>
                      <a:r>
                        <a:rPr lang="en-US" sz="1000" dirty="0">
                          <a:solidFill>
                            <a:schemeClr val="tx1"/>
                          </a:solidFill>
                          <a:latin typeface="+mn-lt"/>
                          <a:cs typeface="Amatic SC" panose="00000500000000000000" pitchFamily="2" charset="-79"/>
                        </a:rPr>
                        <a:t>Vehicles past and Present </a:t>
                      </a:r>
                    </a:p>
                    <a:p>
                      <a:pPr algn="ctr"/>
                      <a:r>
                        <a:rPr lang="en-US" sz="1000" dirty="0">
                          <a:solidFill>
                            <a:schemeClr val="tx1"/>
                          </a:solidFill>
                          <a:latin typeface="+mn-lt"/>
                          <a:cs typeface="Amatic SC" panose="00000500000000000000" pitchFamily="2" charset="-79"/>
                        </a:rPr>
                        <a:t>Design your own transport! </a:t>
                      </a:r>
                    </a:p>
                    <a:p>
                      <a:pPr algn="ctr"/>
                      <a:r>
                        <a:rPr lang="en-US" sz="1000" dirty="0">
                          <a:solidFill>
                            <a:schemeClr val="tx1"/>
                          </a:solidFill>
                          <a:latin typeface="+mn-lt"/>
                          <a:cs typeface="Amatic SC" panose="00000500000000000000" pitchFamily="2" charset="-79"/>
                        </a:rPr>
                        <a:t>Who was Neil Armstrong?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NTPreCursivefk" panose="03000400000000000000" pitchFamily="66" charset="0"/>
                          <a:cs typeface="Amatic SC" panose="00000500000000000000" pitchFamily="2" charset="-79"/>
                        </a:rPr>
                        <a:t>Fun at the Seaside!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Off on holiday / clothes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Send me a postcard! </a:t>
                      </a:r>
                    </a:p>
                    <a:p>
                      <a:pPr algn="ctr"/>
                      <a:r>
                        <a:rPr lang="en-US" sz="1000" dirty="0">
                          <a:solidFill>
                            <a:schemeClr val="tx1"/>
                          </a:solidFill>
                          <a:latin typeface="+mn-lt"/>
                          <a:cs typeface="Amatic SC" panose="00000500000000000000" pitchFamily="2" charset="-79"/>
                        </a:rPr>
                        <a:t>Marine life  </a:t>
                      </a:r>
                    </a:p>
                    <a:p>
                      <a:pPr algn="ctr"/>
                      <a:r>
                        <a:rPr lang="en-US" sz="1000" dirty="0">
                          <a:solidFill>
                            <a:schemeClr val="tx1"/>
                          </a:solidFill>
                          <a:latin typeface="+mn-lt"/>
                          <a:cs typeface="Amatic SC" panose="00000500000000000000" pitchFamily="2" charset="-79"/>
                        </a:rPr>
                        <a:t>Fossils – Mary Anning </a:t>
                      </a:r>
                    </a:p>
                    <a:p>
                      <a:pPr algn="ctr"/>
                      <a:r>
                        <a:rPr lang="en-US" sz="1000" dirty="0">
                          <a:solidFill>
                            <a:schemeClr val="tx1"/>
                          </a:solidFill>
                          <a:latin typeface="+mn-lt"/>
                          <a:cs typeface="Amatic SC" panose="00000500000000000000" pitchFamily="2" charset="-79"/>
                        </a:rPr>
                        <a:t>Seasides in the past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Compare: Now and then! </a:t>
                      </a:r>
                    </a:p>
                    <a:p>
                      <a:pPr algn="ctr"/>
                      <a:r>
                        <a:rPr lang="en-US" sz="1000" dirty="0">
                          <a:solidFill>
                            <a:schemeClr val="tx1"/>
                          </a:solidFill>
                          <a:latin typeface="+mn-lt"/>
                          <a:cs typeface="Amatic SC" panose="00000500000000000000" pitchFamily="2" charset="-79"/>
                        </a:rPr>
                        <a:t>Seaside art </a:t>
                      </a:r>
                    </a:p>
                    <a:p>
                      <a:pPr algn="ctr"/>
                      <a:endParaRPr lang="en-GB" sz="14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371041">
                <a:tc>
                  <a:txBody>
                    <a:bodyPr/>
                    <a:lstStyle/>
                    <a:p>
                      <a:pPr algn="ctr"/>
                      <a:r>
                        <a:rPr lang="en-US" sz="2000" b="1" dirty="0">
                          <a:latin typeface="NTPreCursivefk" panose="03000400000000000000" pitchFamily="66" charset="0"/>
                          <a:cs typeface="Amatic SC" panose="00000500000000000000" pitchFamily="2" charset="-79"/>
                        </a:rPr>
                        <a:t>Possible Texts and </a:t>
                      </a:r>
                    </a:p>
                    <a:p>
                      <a:pPr algn="ctr"/>
                      <a:r>
                        <a:rPr lang="en-US" sz="2000" b="1" dirty="0">
                          <a:latin typeface="NTPreCursivefk" panose="03000400000000000000" pitchFamily="66" charset="0"/>
                          <a:cs typeface="Amatic SC" panose="00000500000000000000" pitchFamily="2" charset="-79"/>
                        </a:rPr>
                        <a:t>‘old favourites’ </a:t>
                      </a:r>
                      <a:endParaRPr lang="en-GB" sz="20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Ruby’s Worry – focus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Owl </a:t>
                      </a:r>
                      <a:r>
                        <a:rPr lang="en-US" sz="1000" dirty="0">
                          <a:solidFill>
                            <a:schemeClr val="tx1"/>
                          </a:solidFill>
                          <a:latin typeface="+mn-lt"/>
                          <a:cs typeface="RM Typerighter old" panose="00000400000000000000" pitchFamily="2" charset="-79"/>
                        </a:rPr>
                        <a:t>Babies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Once there were Giants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Stick 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Smartest Giant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Colour Monster</a:t>
                      </a:r>
                    </a:p>
                    <a:p>
                      <a:pPr algn="ctr"/>
                      <a:r>
                        <a:rPr lang="en-US" sz="1000" dirty="0">
                          <a:solidFill>
                            <a:schemeClr val="tx1"/>
                          </a:solidFill>
                          <a:latin typeface="+mn-lt"/>
                          <a:cs typeface="RM Typerighter old" panose="00000400000000000000" pitchFamily="2" charset="-79"/>
                        </a:rPr>
                        <a:t>The Rainbow Fish </a:t>
                      </a:r>
                    </a:p>
                    <a:p>
                      <a:pPr algn="ctr"/>
                      <a:r>
                        <a:rPr lang="en-US" sz="1000" dirty="0">
                          <a:solidFill>
                            <a:schemeClr val="tx1"/>
                          </a:solidFill>
                          <a:latin typeface="+mn-lt"/>
                          <a:cs typeface="RM Typerighter old" panose="00000400000000000000" pitchFamily="2" charset="-79"/>
                        </a:rPr>
                        <a:t>Funny Bones </a:t>
                      </a:r>
                    </a:p>
                    <a:p>
                      <a:pPr algn="ctr"/>
                      <a:r>
                        <a:rPr lang="en-US" sz="1000" dirty="0">
                          <a:solidFill>
                            <a:schemeClr val="tx1"/>
                          </a:solidFill>
                          <a:latin typeface="+mn-lt"/>
                          <a:cs typeface="RM Typerighter old" panose="00000400000000000000" pitchFamily="2" charset="-79"/>
                        </a:rPr>
                        <a:t>The Big Book of Families </a:t>
                      </a:r>
                    </a:p>
                    <a:p>
                      <a:pPr algn="ctr"/>
                      <a:r>
                        <a:rPr lang="en-US" sz="1000" dirty="0" smtClean="0">
                          <a:solidFill>
                            <a:schemeClr val="tx1"/>
                          </a:solidFill>
                          <a:latin typeface="+mn-lt"/>
                          <a:cs typeface="RM Typerighter old" panose="00000400000000000000" pitchFamily="2" charset="-79"/>
                        </a:rPr>
                        <a:t>Lost and </a:t>
                      </a:r>
                      <a:r>
                        <a:rPr lang="en-US" sz="1000" dirty="0" err="1" smtClean="0">
                          <a:solidFill>
                            <a:schemeClr val="tx1"/>
                          </a:solidFill>
                          <a:latin typeface="+mn-lt"/>
                          <a:cs typeface="RM Typerighter old" panose="00000400000000000000" pitchFamily="2" charset="-79"/>
                        </a:rPr>
                        <a:t>FOund</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err="1" smtClean="0">
                          <a:solidFill>
                            <a:schemeClr val="tx1"/>
                          </a:solidFill>
                          <a:latin typeface="+mn-lt"/>
                          <a:cs typeface="RM Typerighter old" panose="00000400000000000000" pitchFamily="2" charset="-79"/>
                        </a:rPr>
                        <a:t>Handa’s</a:t>
                      </a:r>
                      <a:r>
                        <a:rPr lang="en-US" sz="1000" dirty="0" smtClean="0">
                          <a:solidFill>
                            <a:schemeClr val="tx1"/>
                          </a:solidFill>
                          <a:latin typeface="+mn-lt"/>
                          <a:cs typeface="RM Typerighter old" panose="00000400000000000000" pitchFamily="2" charset="-79"/>
                        </a:rPr>
                        <a:t> Hen – focus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The </a:t>
                      </a:r>
                      <a:r>
                        <a:rPr lang="en-US" sz="1000" dirty="0">
                          <a:solidFill>
                            <a:schemeClr val="tx1"/>
                          </a:solidFill>
                          <a:latin typeface="+mn-lt"/>
                          <a:cs typeface="RM Typerighter old" panose="00000400000000000000" pitchFamily="2" charset="-79"/>
                        </a:rPr>
                        <a:t>Jolly Postman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Goldilocks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Farmer Duck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Hansel &amp; Gretal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Ugly Duckling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Christmas Story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t>Rama and Sita</a:t>
                      </a: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Bedtime</a:t>
                      </a:r>
                      <a:r>
                        <a:rPr lang="en-US" sz="1000" baseline="0" dirty="0" smtClean="0">
                          <a:solidFill>
                            <a:schemeClr val="tx1"/>
                          </a:solidFill>
                          <a:latin typeface="+mn-lt"/>
                          <a:cs typeface="RM Typerighter old" panose="00000400000000000000" pitchFamily="2" charset="-79"/>
                        </a:rPr>
                        <a:t> Monsters</a:t>
                      </a:r>
                      <a:r>
                        <a:rPr lang="en-US" sz="1000" dirty="0" smtClean="0">
                          <a:solidFill>
                            <a:schemeClr val="tx1"/>
                          </a:solidFill>
                          <a:latin typeface="+mn-lt"/>
                          <a:cs typeface="RM Typerighter old" panose="00000400000000000000" pitchFamily="2" charset="-79"/>
                        </a:rPr>
                        <a:t> – focus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The </a:t>
                      </a:r>
                      <a:r>
                        <a:rPr lang="en-US" sz="1000" dirty="0">
                          <a:solidFill>
                            <a:schemeClr val="tx1"/>
                          </a:solidFill>
                          <a:latin typeface="+mn-lt"/>
                          <a:cs typeface="RM Typerighter old" panose="00000400000000000000" pitchFamily="2" charset="-79"/>
                        </a:rPr>
                        <a:t>Emperors 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Very Hungry Caterpillar </a:t>
                      </a:r>
                    </a:p>
                    <a:p>
                      <a:pPr algn="ctr"/>
                      <a:r>
                        <a:rPr lang="en-GB" sz="1000" dirty="0">
                          <a:solidFill>
                            <a:schemeClr val="tx1"/>
                          </a:solidFill>
                          <a:latin typeface="+mn-lt"/>
                          <a:cs typeface="RM Typerighter old" panose="00000400000000000000" pitchFamily="2" charset="-79"/>
                        </a:rPr>
                        <a:t>Aghh Spider! </a:t>
                      </a:r>
                    </a:p>
                    <a:p>
                      <a:pPr algn="ctr"/>
                      <a:r>
                        <a:rPr lang="en-GB" sz="1000" dirty="0" smtClean="0">
                          <a:solidFill>
                            <a:schemeClr val="tx1"/>
                          </a:solidFill>
                          <a:latin typeface="+mn-lt"/>
                          <a:cs typeface="RM Typerighter old" panose="00000400000000000000" pitchFamily="2" charset="-79"/>
                        </a:rPr>
                        <a:t>Tiger </a:t>
                      </a:r>
                      <a:r>
                        <a:rPr lang="en-GB" sz="1000" dirty="0">
                          <a:solidFill>
                            <a:schemeClr val="tx1"/>
                          </a:solidFill>
                          <a:latin typeface="+mn-lt"/>
                          <a:cs typeface="RM Typerighter old" panose="00000400000000000000" pitchFamily="2" charset="-79"/>
                        </a:rPr>
                        <a:t>who came to tea </a:t>
                      </a:r>
                    </a:p>
                    <a:p>
                      <a:pPr algn="ctr"/>
                      <a:r>
                        <a:rPr lang="en-GB" sz="1000" dirty="0">
                          <a:solidFill>
                            <a:schemeClr val="tx1"/>
                          </a:solidFill>
                          <a:latin typeface="+mn-lt"/>
                          <a:cs typeface="RM Typerighter old" panose="00000400000000000000" pitchFamily="2" charset="-79"/>
                        </a:rPr>
                        <a:t>Diary of a wombat</a:t>
                      </a:r>
                    </a:p>
                    <a:p>
                      <a:pPr algn="ctr"/>
                      <a:r>
                        <a:rPr lang="en-GB" sz="1000" dirty="0">
                          <a:solidFill>
                            <a:schemeClr val="tx1"/>
                          </a:solidFill>
                          <a:latin typeface="+mn-lt"/>
                          <a:cs typeface="RM Typerighter old" panose="00000400000000000000" pitchFamily="2" charset="-79"/>
                        </a:rPr>
                        <a:t>Elephant and the Bad Baby</a:t>
                      </a:r>
                    </a:p>
                    <a:p>
                      <a:pPr algn="ctr"/>
                      <a:r>
                        <a:rPr lang="en-GB" sz="1000" dirty="0">
                          <a:solidFill>
                            <a:schemeClr val="tx1"/>
                          </a:solidFill>
                          <a:latin typeface="+mn-lt"/>
                          <a:cs typeface="RM Typerighter old" panose="00000400000000000000" pitchFamily="2" charset="-79"/>
                        </a:rPr>
                        <a:t>Pig in the Pond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No</a:t>
                      </a:r>
                      <a:r>
                        <a:rPr lang="en-US" sz="1000" baseline="0" dirty="0" smtClean="0">
                          <a:solidFill>
                            <a:schemeClr val="tx1"/>
                          </a:solidFill>
                          <a:latin typeface="+mn-lt"/>
                          <a:cs typeface="RM Typerighter old" panose="00000400000000000000" pitchFamily="2" charset="-79"/>
                        </a:rPr>
                        <a:t> dinner the story of the old woman and the pumpkin</a:t>
                      </a:r>
                      <a:r>
                        <a:rPr lang="en-US" sz="1000" dirty="0" smtClean="0">
                          <a:solidFill>
                            <a:schemeClr val="tx1"/>
                          </a:solidFill>
                          <a:latin typeface="+mn-lt"/>
                          <a:cs typeface="RM Typerighter old" panose="00000400000000000000" pitchFamily="2" charset="-79"/>
                        </a:rPr>
                        <a:t>– focus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The </a:t>
                      </a:r>
                      <a:r>
                        <a:rPr lang="en-US" sz="1000" dirty="0">
                          <a:solidFill>
                            <a:schemeClr val="tx1"/>
                          </a:solidFill>
                          <a:latin typeface="+mn-lt"/>
                          <a:cs typeface="RM Typerighter old" panose="00000400000000000000" pitchFamily="2" charset="-79"/>
                        </a:rPr>
                        <a:t>Tiny Seed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Oliver’s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Jack and the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One Plastic Bag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Jasper’s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Tree, Seasons come and seasons go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A stroll through the seasons</a:t>
                      </a:r>
                      <a:endParaRPr lang="en-GB" sz="10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RM Typerighter old" panose="00000400000000000000" pitchFamily="2" charset="-79"/>
                        </a:rPr>
                        <a:t>The</a:t>
                      </a:r>
                      <a:r>
                        <a:rPr lang="en-US" sz="1000" baseline="0" dirty="0" smtClean="0">
                          <a:solidFill>
                            <a:schemeClr val="tx1"/>
                          </a:solidFill>
                          <a:latin typeface="+mn-lt"/>
                          <a:cs typeface="RM Typerighter old" panose="00000400000000000000" pitchFamily="2" charset="-79"/>
                        </a:rPr>
                        <a:t> Snail and the Whale</a:t>
                      </a:r>
                      <a:r>
                        <a:rPr lang="en-US" sz="1000" dirty="0" smtClean="0">
                          <a:solidFill>
                            <a:schemeClr val="tx1"/>
                          </a:solidFill>
                          <a:latin typeface="+mn-lt"/>
                          <a:cs typeface="RM Typerighter old" panose="00000400000000000000" pitchFamily="2" charset="-79"/>
                        </a:rPr>
                        <a:t> – focus text </a:t>
                      </a:r>
                      <a:endParaRPr lang="en-US" sz="10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Way back Home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Naughty Bus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Mr. Gumpy’s Outing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Bob, The Man on the Moon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Beegu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RM Typerighter old" panose="00000400000000000000" pitchFamily="2" charset="-79"/>
                        </a:rPr>
                        <a:t>Oi! Get off my train! </a:t>
                      </a:r>
                      <a:endParaRPr lang="en-US"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dirty="0" smtClean="0">
                          <a:solidFill>
                            <a:schemeClr val="tx1"/>
                          </a:solidFill>
                          <a:latin typeface="+mn-lt"/>
                          <a:cs typeface="RM Typerighter old" panose="00000400000000000000" pitchFamily="2" charset="-79"/>
                        </a:rPr>
                        <a:t>Surprising</a:t>
                      </a:r>
                      <a:r>
                        <a:rPr lang="en-US" sz="1000" baseline="0" dirty="0" smtClean="0">
                          <a:solidFill>
                            <a:schemeClr val="tx1"/>
                          </a:solidFill>
                          <a:latin typeface="+mn-lt"/>
                          <a:cs typeface="RM Typerighter old" panose="00000400000000000000" pitchFamily="2" charset="-79"/>
                        </a:rPr>
                        <a:t> Sharks – focus text</a:t>
                      </a:r>
                      <a:endParaRPr lang="en-US" sz="1000" dirty="0" smtClean="0">
                        <a:solidFill>
                          <a:schemeClr val="tx1"/>
                        </a:solidFill>
                        <a:latin typeface="+mn-lt"/>
                        <a:cs typeface="RM Typerighter old" panose="00000400000000000000" pitchFamily="2" charset="-79"/>
                      </a:endParaRPr>
                    </a:p>
                    <a:p>
                      <a:pPr algn="ctr"/>
                      <a:r>
                        <a:rPr lang="en-US" sz="1000" dirty="0" smtClean="0">
                          <a:solidFill>
                            <a:schemeClr val="tx1"/>
                          </a:solidFill>
                          <a:latin typeface="+mn-lt"/>
                          <a:cs typeface="RM Typerighter old" panose="00000400000000000000" pitchFamily="2" charset="-79"/>
                        </a:rPr>
                        <a:t>Lighthouse </a:t>
                      </a:r>
                      <a:r>
                        <a:rPr lang="en-US" sz="1000" dirty="0">
                          <a:solidFill>
                            <a:schemeClr val="tx1"/>
                          </a:solidFill>
                          <a:latin typeface="+mn-lt"/>
                          <a:cs typeface="RM Typerighter old" panose="00000400000000000000" pitchFamily="2" charset="-79"/>
                        </a:rPr>
                        <a:t>Keeper’s Lunch</a:t>
                      </a:r>
                    </a:p>
                    <a:p>
                      <a:pPr algn="ctr"/>
                      <a:r>
                        <a:rPr lang="en-US" sz="1000" dirty="0">
                          <a:solidFill>
                            <a:schemeClr val="tx1"/>
                          </a:solidFill>
                          <a:latin typeface="+mn-lt"/>
                          <a:cs typeface="RM Typerighter old" panose="00000400000000000000" pitchFamily="2" charset="-79"/>
                        </a:rPr>
                        <a:t>Under the Sea Non – Fiction</a:t>
                      </a:r>
                    </a:p>
                    <a:p>
                      <a:pPr algn="ctr"/>
                      <a:r>
                        <a:rPr lang="en-US" sz="1000" dirty="0">
                          <a:solidFill>
                            <a:schemeClr val="tx1"/>
                          </a:solidFill>
                          <a:latin typeface="+mn-lt"/>
                          <a:cs typeface="RM Typerighter old" panose="00000400000000000000" pitchFamily="2" charset="-79"/>
                        </a:rPr>
                        <a:t>P is for Passport</a:t>
                      </a:r>
                    </a:p>
                    <a:p>
                      <a:pPr algn="ctr"/>
                      <a:r>
                        <a:rPr lang="en-US" sz="1000" dirty="0">
                          <a:solidFill>
                            <a:schemeClr val="tx1"/>
                          </a:solidFill>
                          <a:latin typeface="+mn-lt"/>
                          <a:cs typeface="RM Typerighter old" panose="00000400000000000000" pitchFamily="2" charset="-79"/>
                        </a:rPr>
                        <a:t>The Journey </a:t>
                      </a:r>
                    </a:p>
                    <a:p>
                      <a:pPr algn="ctr"/>
                      <a:r>
                        <a:rPr lang="en-US" sz="1000" dirty="0">
                          <a:solidFill>
                            <a:schemeClr val="tx1"/>
                          </a:solidFill>
                          <a:latin typeface="+mn-lt"/>
                          <a:cs typeface="RM Typerighter old" panose="00000400000000000000" pitchFamily="2" charset="-79"/>
                        </a:rPr>
                        <a:t>Zoom </a:t>
                      </a:r>
                    </a:p>
                    <a:p>
                      <a:pPr algn="ctr"/>
                      <a:r>
                        <a:rPr lang="en-US" sz="1000" dirty="0">
                          <a:solidFill>
                            <a:schemeClr val="tx1"/>
                          </a:solidFill>
                          <a:latin typeface="+mn-lt"/>
                          <a:cs typeface="RM Typerighter old" panose="00000400000000000000" pitchFamily="2" charset="-79"/>
                        </a:rPr>
                        <a:t>Passport to Paris </a:t>
                      </a:r>
                    </a:p>
                    <a:p>
                      <a:pPr algn="ctr"/>
                      <a:r>
                        <a:rPr lang="en-US" sz="1000" dirty="0">
                          <a:solidFill>
                            <a:schemeClr val="tx1"/>
                          </a:solidFill>
                          <a:latin typeface="+mn-lt"/>
                          <a:cs typeface="RM Typerighter old" panose="00000400000000000000" pitchFamily="2" charset="-79"/>
                        </a:rPr>
                        <a:t>World Atlases </a:t>
                      </a:r>
                    </a:p>
                    <a:p>
                      <a:pPr algn="ctr"/>
                      <a:r>
                        <a:rPr lang="en-US" sz="1000" dirty="0" err="1">
                          <a:solidFill>
                            <a:schemeClr val="tx1"/>
                          </a:solidFill>
                          <a:latin typeface="+mn-lt"/>
                          <a:cs typeface="RM Typerighter old" panose="00000400000000000000" pitchFamily="2" charset="-79"/>
                        </a:rPr>
                        <a:t>Tiddler</a:t>
                      </a:r>
                      <a:r>
                        <a:rPr lang="en-US" sz="1000" dirty="0">
                          <a:solidFill>
                            <a:schemeClr val="tx1"/>
                          </a:solidFill>
                          <a:latin typeface="+mn-lt"/>
                          <a:cs typeface="RM Typerighter old" panose="00000400000000000000" pitchFamily="2" charset="-79"/>
                        </a:rPr>
                        <a:t>  </a:t>
                      </a:r>
                      <a:endParaRPr lang="en-GB" sz="10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245256">
                <a:tc>
                  <a:txBody>
                    <a:bodyPr/>
                    <a:lstStyle/>
                    <a:p>
                      <a:pPr algn="ctr"/>
                      <a:r>
                        <a:rPr lang="en-US" sz="1800" b="1" dirty="0">
                          <a:latin typeface="NTPreCursivefk" panose="03000400000000000000" pitchFamily="66" charset="0"/>
                          <a:cs typeface="Amatic SC" panose="00000500000000000000" pitchFamily="2" charset="-79"/>
                        </a:rPr>
                        <a:t>‘Wow’ moments / </a:t>
                      </a:r>
                      <a:r>
                        <a:rPr lang="en-US" sz="1800" b="1" dirty="0">
                          <a:solidFill>
                            <a:srgbClr val="0070C0"/>
                          </a:solidFill>
                          <a:latin typeface="NTPreCursivefk" panose="03000400000000000000" pitchFamily="66" charset="0"/>
                          <a:cs typeface="Amatic SC" panose="00000500000000000000" pitchFamily="2" charset="-79"/>
                        </a:rPr>
                        <a:t>Enrichment Weeks </a:t>
                      </a:r>
                      <a:endParaRPr lang="en-GB" sz="1800" b="1" dirty="0">
                        <a:solidFill>
                          <a:srgbClr val="0070C0"/>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dirty="0">
                          <a:solidFill>
                            <a:schemeClr val="tx1"/>
                          </a:solidFill>
                          <a:latin typeface="+mn-lt"/>
                          <a:cs typeface="Amatic SC" panose="00000500000000000000" pitchFamily="2" charset="-79"/>
                        </a:rPr>
                        <a:t>Autumn Trail </a:t>
                      </a:r>
                    </a:p>
                    <a:p>
                      <a:pPr algn="ctr"/>
                      <a:r>
                        <a:rPr lang="en-US" sz="1000" dirty="0">
                          <a:solidFill>
                            <a:schemeClr val="tx1"/>
                          </a:solidFill>
                          <a:latin typeface="+mn-lt"/>
                          <a:cs typeface="Amatic SC" panose="00000500000000000000" pitchFamily="2" charset="-79"/>
                        </a:rPr>
                        <a:t>Remembrance Day </a:t>
                      </a:r>
                    </a:p>
                    <a:p>
                      <a:pPr algn="ctr"/>
                      <a:r>
                        <a:rPr lang="en-US" sz="1000" dirty="0">
                          <a:solidFill>
                            <a:schemeClr val="tx1"/>
                          </a:solidFill>
                          <a:latin typeface="+mn-lt"/>
                          <a:cs typeface="Amatic SC" panose="00000500000000000000" pitchFamily="2" charset="-79"/>
                        </a:rPr>
                        <a:t>Nurse / Firefighter visit </a:t>
                      </a:r>
                    </a:p>
                    <a:p>
                      <a:pPr algn="ctr"/>
                      <a:r>
                        <a:rPr lang="en-US" sz="1000" dirty="0">
                          <a:solidFill>
                            <a:schemeClr val="tx1"/>
                          </a:solidFill>
                          <a:latin typeface="+mn-lt"/>
                          <a:cs typeface="Amatic SC" panose="00000500000000000000" pitchFamily="2" charset="-79"/>
                        </a:rPr>
                        <a:t>Harvest Time </a:t>
                      </a:r>
                    </a:p>
                    <a:p>
                      <a:pPr algn="ctr"/>
                      <a:r>
                        <a:rPr lang="en-US" sz="1000" dirty="0">
                          <a:solidFill>
                            <a:schemeClr val="tx1"/>
                          </a:solidFill>
                          <a:latin typeface="+mn-lt"/>
                          <a:cs typeface="Amatic SC" panose="00000500000000000000" pitchFamily="2" charset="-79"/>
                        </a:rPr>
                        <a:t>Birthdays</a:t>
                      </a:r>
                    </a:p>
                    <a:p>
                      <a:pPr algn="ctr"/>
                      <a:r>
                        <a:rPr lang="en-US" sz="1000" dirty="0">
                          <a:solidFill>
                            <a:schemeClr val="tx1"/>
                          </a:solidFill>
                          <a:latin typeface="+mn-lt"/>
                          <a:cs typeface="Amatic SC" panose="00000500000000000000" pitchFamily="2" charset="-79"/>
                        </a:rPr>
                        <a:t>Favourite Songs </a:t>
                      </a:r>
                    </a:p>
                    <a:p>
                      <a:pPr algn="ctr"/>
                      <a:r>
                        <a:rPr lang="en-US" sz="1000" dirty="0">
                          <a:solidFill>
                            <a:schemeClr val="tx1"/>
                          </a:solidFill>
                          <a:latin typeface="+mn-lt"/>
                          <a:cs typeface="Amatic SC" panose="00000500000000000000" pitchFamily="2" charset="-79"/>
                        </a:rPr>
                        <a:t>Talent show </a:t>
                      </a:r>
                    </a:p>
                    <a:p>
                      <a:pPr algn="ctr"/>
                      <a:r>
                        <a:rPr lang="en-US" sz="1000" dirty="0">
                          <a:solidFill>
                            <a:schemeClr val="tx1"/>
                          </a:solidFill>
                          <a:latin typeface="+mn-lt"/>
                          <a:cs typeface="Amatic SC" panose="00000500000000000000" pitchFamily="2" charset="-79"/>
                        </a:rPr>
                        <a:t>Roald Dahl Day </a:t>
                      </a:r>
                    </a:p>
                    <a:p>
                      <a:pPr algn="ctr"/>
                      <a:r>
                        <a:rPr lang="en-US" sz="1000" dirty="0">
                          <a:solidFill>
                            <a:schemeClr val="tx1"/>
                          </a:solidFill>
                          <a:latin typeface="+mn-lt"/>
                          <a:cs typeface="Amatic SC" panose="00000500000000000000" pitchFamily="2" charset="-79"/>
                        </a:rPr>
                        <a:t>Halloween </a:t>
                      </a:r>
                    </a:p>
                    <a:p>
                      <a:pPr algn="ctr"/>
                      <a:r>
                        <a:rPr lang="en-US" sz="1000" dirty="0">
                          <a:solidFill>
                            <a:schemeClr val="tx1"/>
                          </a:solidFill>
                          <a:latin typeface="+mn-lt"/>
                          <a:cs typeface="Amatic SC" panose="00000500000000000000" pitchFamily="2" charset="-79"/>
                        </a:rPr>
                        <a:t>What do I want to be when I grow up? Video for parents.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Hannukah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Black History Month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Road Safety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World Space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Anti- Bullying Week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dirty="0">
                          <a:solidFill>
                            <a:schemeClr val="tx1"/>
                          </a:solidFill>
                          <a:latin typeface="+mn-lt"/>
                          <a:cs typeface="Amatic SC" panose="00000500000000000000" pitchFamily="2" charset="-79"/>
                        </a:rPr>
                        <a:t>Zoo Lab visit </a:t>
                      </a:r>
                    </a:p>
                    <a:p>
                      <a:pPr algn="ctr"/>
                      <a:r>
                        <a:rPr lang="en-US" sz="1000" dirty="0">
                          <a:solidFill>
                            <a:schemeClr val="tx1"/>
                          </a:solidFill>
                          <a:latin typeface="+mn-lt"/>
                          <a:cs typeface="Amatic SC" panose="00000500000000000000" pitchFamily="2" charset="-79"/>
                        </a:rPr>
                        <a:t>Chinese New Year </a:t>
                      </a:r>
                    </a:p>
                    <a:p>
                      <a:pPr algn="ctr"/>
                      <a:r>
                        <a:rPr lang="en-US" sz="1000" dirty="0">
                          <a:solidFill>
                            <a:schemeClr val="tx1"/>
                          </a:solidFill>
                          <a:latin typeface="+mn-lt"/>
                          <a:cs typeface="Amatic SC" panose="00000500000000000000" pitchFamily="2" charset="-79"/>
                        </a:rPr>
                        <a:t>LENT</a:t>
                      </a:r>
                    </a:p>
                    <a:p>
                      <a:pPr algn="ctr"/>
                      <a:r>
                        <a:rPr lang="en-US" sz="1000" dirty="0">
                          <a:solidFill>
                            <a:schemeClr val="tx1"/>
                          </a:solidFill>
                          <a:latin typeface="+mn-lt"/>
                          <a:cs typeface="Amatic SC" panose="00000500000000000000" pitchFamily="2" charset="-79"/>
                        </a:rPr>
                        <a:t>Story Telling Week </a:t>
                      </a:r>
                    </a:p>
                    <a:p>
                      <a:pPr algn="ctr"/>
                      <a:r>
                        <a:rPr lang="en-US" sz="1000" dirty="0">
                          <a:solidFill>
                            <a:schemeClr val="tx1"/>
                          </a:solidFill>
                          <a:latin typeface="+mn-lt"/>
                          <a:cs typeface="Amatic SC" panose="00000500000000000000" pitchFamily="2" charset="-79"/>
                        </a:rPr>
                        <a:t>Random Acts of Kindness Week </a:t>
                      </a:r>
                    </a:p>
                    <a:p>
                      <a:pPr algn="ctr"/>
                      <a:r>
                        <a:rPr lang="en-US" sz="1000" dirty="0">
                          <a:solidFill>
                            <a:schemeClr val="tx1"/>
                          </a:solidFill>
                          <a:latin typeface="+mn-lt"/>
                          <a:cs typeface="Amatic SC" panose="00000500000000000000" pitchFamily="2" charset="-79"/>
                        </a:rPr>
                        <a:t>Valentine’s Day</a:t>
                      </a:r>
                    </a:p>
                    <a:p>
                      <a:pPr algn="ctr"/>
                      <a:r>
                        <a:rPr lang="en-US" sz="1000" dirty="0">
                          <a:solidFill>
                            <a:schemeClr val="tx1"/>
                          </a:solidFill>
                          <a:latin typeface="+mn-lt"/>
                          <a:cs typeface="Amatic SC" panose="00000500000000000000" pitchFamily="2" charset="-79"/>
                        </a:rPr>
                        <a:t>Internet Safety Day </a:t>
                      </a:r>
                    </a:p>
                    <a:p>
                      <a:pPr algn="ctr"/>
                      <a:r>
                        <a:rPr lang="en-US" sz="1000" dirty="0">
                          <a:solidFill>
                            <a:schemeClr val="tx1"/>
                          </a:solidFill>
                          <a:latin typeface="+mn-lt"/>
                          <a:cs typeface="Amatic SC" panose="00000500000000000000" pitchFamily="2" charset="-79"/>
                        </a:rPr>
                        <a:t>Animal Art week</a:t>
                      </a:r>
                    </a:p>
                    <a:p>
                      <a:pPr algn="ctr"/>
                      <a:r>
                        <a:rPr lang="en-US" sz="1000" dirty="0">
                          <a:solidFill>
                            <a:schemeClr val="tx1"/>
                          </a:solidFill>
                          <a:latin typeface="+mn-lt"/>
                          <a:cs typeface="Amatic SC" panose="00000500000000000000" pitchFamily="2" charset="-79"/>
                        </a:rPr>
                        <a:t>Let’s go on Safari -  An animal a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Walk to the park / Picnic </a:t>
                      </a:r>
                      <a:endParaRPr lang="en-GB" sz="1000" dirty="0">
                        <a:solidFill>
                          <a:schemeClr val="tx1"/>
                        </a:solidFill>
                        <a:latin typeface="+mn-lt"/>
                        <a:cs typeface="Amatic SC" panose="00000500000000000000" pitchFamily="2" charset="-79"/>
                      </a:endParaRPr>
                    </a:p>
                    <a:p>
                      <a:pPr algn="ctr"/>
                      <a:r>
                        <a:rPr lang="en-GB" sz="1000" dirty="0">
                          <a:solidFill>
                            <a:schemeClr val="tx1"/>
                          </a:solidFill>
                          <a:latin typeface="+mn-lt"/>
                          <a:cs typeface="Amatic SC" panose="00000500000000000000" pitchFamily="2" charset="-79"/>
                        </a:rPr>
                        <a:t>Planting seeds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Nature Scavenger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Vincent Van Gogh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Queen’s Birthday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Eater Egg Hunt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dirty="0">
                          <a:solidFill>
                            <a:schemeClr val="tx1"/>
                          </a:solidFill>
                          <a:latin typeface="+mn-lt"/>
                          <a:cs typeface="Amatic SC" panose="00000500000000000000" pitchFamily="2" charset="-79"/>
                        </a:rPr>
                        <a:t>Post a letter</a:t>
                      </a:r>
                    </a:p>
                    <a:p>
                      <a:pPr algn="ctr"/>
                      <a:r>
                        <a:rPr lang="en-US" sz="1000" dirty="0">
                          <a:solidFill>
                            <a:schemeClr val="tx1"/>
                          </a:solidFill>
                          <a:latin typeface="+mn-lt"/>
                          <a:cs typeface="Amatic SC" panose="00000500000000000000" pitchFamily="2" charset="-79"/>
                        </a:rPr>
                        <a:t>Food tasting – different cultures  </a:t>
                      </a:r>
                    </a:p>
                    <a:p>
                      <a:pPr algn="ctr"/>
                      <a:r>
                        <a:rPr lang="en-US" sz="1000" dirty="0">
                          <a:solidFill>
                            <a:schemeClr val="tx1"/>
                          </a:solidFill>
                          <a:latin typeface="+mn-lt"/>
                          <a:cs typeface="Amatic SC" panose="00000500000000000000" pitchFamily="2" charset="-79"/>
                        </a:rPr>
                        <a:t>Map work  - Find the Treasure </a:t>
                      </a:r>
                    </a:p>
                    <a:p>
                      <a:pPr algn="ctr"/>
                      <a:r>
                        <a:rPr lang="en-US" sz="1000" dirty="0">
                          <a:solidFill>
                            <a:schemeClr val="tx1"/>
                          </a:solidFill>
                          <a:latin typeface="+mn-lt"/>
                          <a:cs typeface="Amatic SC" panose="00000500000000000000" pitchFamily="2" charset="-79"/>
                        </a:rPr>
                        <a:t>Start of Ramadan </a:t>
                      </a:r>
                    </a:p>
                    <a:p>
                      <a:pPr algn="ctr"/>
                      <a:r>
                        <a:rPr lang="en-US" sz="1000" dirty="0">
                          <a:solidFill>
                            <a:schemeClr val="tx1"/>
                          </a:solidFill>
                          <a:latin typeface="+mn-lt"/>
                          <a:cs typeface="Amatic SC" panose="00000500000000000000" pitchFamily="2" charset="-79"/>
                        </a:rPr>
                        <a:t>Eid</a:t>
                      </a:r>
                    </a:p>
                    <a:p>
                      <a:pPr algn="ctr"/>
                      <a:r>
                        <a:rPr lang="en-US" sz="1000" dirty="0">
                          <a:solidFill>
                            <a:schemeClr val="tx1"/>
                          </a:solidFill>
                          <a:latin typeface="+mn-lt"/>
                          <a:cs typeface="Amatic SC" panose="00000500000000000000" pitchFamily="2" charset="-79"/>
                        </a:rPr>
                        <a:t>D-Day </a:t>
                      </a:r>
                    </a:p>
                    <a:p>
                      <a:pPr algn="ctr"/>
                      <a:r>
                        <a:rPr lang="en-US" sz="1000" dirty="0">
                          <a:solidFill>
                            <a:schemeClr val="tx1"/>
                          </a:solidFill>
                          <a:latin typeface="+mn-lt"/>
                          <a:cs typeface="Amatic SC" panose="00000500000000000000" pitchFamily="2" charset="-79"/>
                        </a:rPr>
                        <a:t>Let’s fly - Role play and Green Screen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dirty="0">
                          <a:solidFill>
                            <a:schemeClr val="tx1"/>
                          </a:solidFill>
                          <a:latin typeface="+mn-lt"/>
                          <a:cs typeface="Amatic SC" panose="00000500000000000000" pitchFamily="2" charset="-79"/>
                        </a:rPr>
                        <a:t>Visit to the beach </a:t>
                      </a:r>
                    </a:p>
                    <a:p>
                      <a:pPr algn="ctr"/>
                      <a:r>
                        <a:rPr lang="en-US" sz="1000" dirty="0">
                          <a:solidFill>
                            <a:schemeClr val="tx1"/>
                          </a:solidFill>
                          <a:latin typeface="+mn-lt"/>
                          <a:cs typeface="Amatic SC" panose="00000500000000000000" pitchFamily="2" charset="-79"/>
                        </a:rPr>
                        <a:t>Under the Sea – singing songs and sea shanties</a:t>
                      </a:r>
                    </a:p>
                    <a:p>
                      <a:pPr algn="ctr"/>
                      <a:r>
                        <a:rPr lang="en-US" sz="1000" dirty="0">
                          <a:solidFill>
                            <a:schemeClr val="tx1"/>
                          </a:solidFill>
                          <a:latin typeface="+mn-lt"/>
                          <a:cs typeface="Amatic SC" panose="00000500000000000000" pitchFamily="2" charset="-79"/>
                        </a:rPr>
                        <a:t>Fossil hunting </a:t>
                      </a:r>
                    </a:p>
                    <a:p>
                      <a:pPr algn="ctr"/>
                      <a:r>
                        <a:rPr lang="en-US" sz="1000" dirty="0">
                          <a:solidFill>
                            <a:schemeClr val="tx1"/>
                          </a:solidFill>
                          <a:latin typeface="+mn-lt"/>
                          <a:cs typeface="Amatic SC" panose="00000500000000000000" pitchFamily="2" charset="-79"/>
                        </a:rPr>
                        <a:t>Father’s Day </a:t>
                      </a:r>
                    </a:p>
                    <a:p>
                      <a:pPr algn="ctr"/>
                      <a:r>
                        <a:rPr lang="en-US" sz="1000" dirty="0">
                          <a:solidFill>
                            <a:schemeClr val="tx1"/>
                          </a:solidFill>
                          <a:latin typeface="+mn-lt"/>
                          <a:cs typeface="Amatic SC" panose="00000500000000000000" pitchFamily="2" charset="-79"/>
                        </a:rPr>
                        <a:t>Heathy Eating Week </a:t>
                      </a:r>
                    </a:p>
                    <a:p>
                      <a:pPr algn="ctr"/>
                      <a:r>
                        <a:rPr lang="en-US" sz="1000" dirty="0">
                          <a:solidFill>
                            <a:schemeClr val="tx1"/>
                          </a:solidFill>
                          <a:latin typeface="+mn-lt"/>
                          <a:cs typeface="Amatic SC" panose="00000500000000000000" pitchFamily="2" charset="-79"/>
                        </a:rPr>
                        <a:t>World Environment Day </a:t>
                      </a:r>
                    </a:p>
                    <a:p>
                      <a:pPr algn="ctr"/>
                      <a:r>
                        <a:rPr lang="en-US" sz="1000" dirty="0">
                          <a:solidFill>
                            <a:schemeClr val="tx1"/>
                          </a:solidFill>
                          <a:latin typeface="+mn-lt"/>
                          <a:cs typeface="Amatic SC" panose="00000500000000000000" pitchFamily="2" charset="-79"/>
                        </a:rPr>
                        <a:t>Anniversary of the NHS</a:t>
                      </a:r>
                    </a:p>
                    <a:p>
                      <a:pPr algn="ctr"/>
                      <a:r>
                        <a:rPr lang="en-US" sz="1000" dirty="0">
                          <a:solidFill>
                            <a:schemeClr val="tx1"/>
                          </a:solidFill>
                          <a:latin typeface="+mn-lt"/>
                          <a:cs typeface="Amatic SC" panose="00000500000000000000" pitchFamily="2" charset="-79"/>
                        </a:rPr>
                        <a:t>Pirate Day </a:t>
                      </a:r>
                    </a:p>
                    <a:p>
                      <a:pPr algn="ctr"/>
                      <a:r>
                        <a:rPr lang="en-US" sz="1000" dirty="0">
                          <a:solidFill>
                            <a:schemeClr val="tx1"/>
                          </a:solidFill>
                          <a:latin typeface="+mn-lt"/>
                          <a:cs typeface="Amatic SC" panose="00000500000000000000" pitchFamily="2" charset="-79"/>
                        </a:rPr>
                        <a:t>Ice – Cream at the park</a:t>
                      </a:r>
                    </a:p>
                    <a:p>
                      <a:pPr algn="ct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546860" y="581002"/>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95584">
            <a:off x="3409807" y="288442"/>
            <a:ext cx="536918" cy="536918"/>
          </a:xfrm>
          <a:prstGeom prst="rect">
            <a:avLst/>
          </a:prstGeom>
        </p:spPr>
      </p:pic>
      <p:pic>
        <p:nvPicPr>
          <p:cNvPr id="12" name="Picture 11">
            <a:extLst>
              <a:ext uri="{FF2B5EF4-FFF2-40B4-BE49-F238E27FC236}">
                <a16:creationId xmlns:a16="http://schemas.microsoft.com/office/drawing/2014/main" id="{05BDFB97-D597-487C-BC35-5D6584AEA15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562501">
            <a:off x="5276303" y="565292"/>
            <a:ext cx="505803" cy="505803"/>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755735">
            <a:off x="6869874" y="545577"/>
            <a:ext cx="789373" cy="789373"/>
          </a:xfrm>
          <a:prstGeom prst="rect">
            <a:avLst/>
          </a:prstGeom>
        </p:spPr>
      </p:pic>
      <p:pic>
        <p:nvPicPr>
          <p:cNvPr id="16" name="Picture 15">
            <a:extLst>
              <a:ext uri="{FF2B5EF4-FFF2-40B4-BE49-F238E27FC236}">
                <a16:creationId xmlns:a16="http://schemas.microsoft.com/office/drawing/2014/main" id="{695ED8A0-982D-45FC-BC62-B83A30D483B0}"/>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rot="20946721">
            <a:off x="8486760" y="500015"/>
            <a:ext cx="582151" cy="582151"/>
          </a:xfrm>
          <a:prstGeom prst="rect">
            <a:avLst/>
          </a:prstGeom>
        </p:spPr>
      </p:pic>
      <p:pic>
        <p:nvPicPr>
          <p:cNvPr id="18" name="Picture 17">
            <a:extLst>
              <a:ext uri="{FF2B5EF4-FFF2-40B4-BE49-F238E27FC236}">
                <a16:creationId xmlns:a16="http://schemas.microsoft.com/office/drawing/2014/main" id="{75C191AE-71E1-4878-9BF1-F9017988830A}"/>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931948">
            <a:off x="10001380" y="212009"/>
            <a:ext cx="816746" cy="816746"/>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10754108"/>
              </p:ext>
            </p:extLst>
          </p:nvPr>
        </p:nvGraphicFramePr>
        <p:xfrm>
          <a:off x="366318" y="476214"/>
          <a:ext cx="11459364" cy="605648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sz="1600" dirty="0">
                        <a:latin typeface="NTPreCursivefk" panose="0300040000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Autumn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NTPreCursivefk" panose="03000400000000000000" pitchFamily="66" charset="0"/>
                          <a:cs typeface="Amatic SC" panose="00000500000000000000" pitchFamily="2" charset="-79"/>
                        </a:rPr>
                        <a:t>Autumn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1800" b="0" dirty="0">
                          <a:latin typeface="NTPreCursivefk" panose="03000400000000000000" pitchFamily="66" charset="0"/>
                          <a:cs typeface="Amatic SC" panose="00000500000000000000" pitchFamily="2" charset="-79"/>
                        </a:rPr>
                        <a:t>General Themes </a:t>
                      </a:r>
                      <a:endParaRPr lang="en-GB" sz="1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NTPreCursivefk" panose="03000400000000000000" pitchFamily="66" charset="0"/>
                          <a:cs typeface="Amatic SC" panose="00000500000000000000" pitchFamily="2" charset="-79"/>
                        </a:rPr>
                        <a:t>Over Arching Principles </a:t>
                      </a:r>
                      <a:endParaRPr lang="en-GB" sz="2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r>
                      <a:r>
                        <a:rPr lang="en-US" sz="1200" b="0" i="1" kern="1200" dirty="0">
                          <a:solidFill>
                            <a:schemeClr val="dk1"/>
                          </a:solidFill>
                          <a:effectLst/>
                          <a:latin typeface="+mn-lt"/>
                          <a:ea typeface="+mn-ea"/>
                          <a:cs typeface="+mn-cs"/>
                        </a:rPr>
                        <a:t>At </a:t>
                      </a:r>
                      <a:r>
                        <a:rPr lang="en-US" sz="1200" b="0" i="1" kern="1200" dirty="0" smtClean="0">
                          <a:solidFill>
                            <a:schemeClr val="dk1"/>
                          </a:solidFill>
                          <a:effectLst/>
                          <a:latin typeface="+mn-lt"/>
                          <a:ea typeface="+mn-ea"/>
                          <a:cs typeface="+mn-cs"/>
                        </a:rPr>
                        <a:t>The Dove Federation, </a:t>
                      </a:r>
                      <a:r>
                        <a:rPr lang="en-US" sz="1200" b="0" i="1" kern="1200" dirty="0">
                          <a:solidFill>
                            <a:schemeClr val="dk1"/>
                          </a:solidFill>
                          <a:effectLst/>
                          <a:latin typeface="+mn-lt"/>
                          <a:ea typeface="+mn-ea"/>
                          <a:cs typeface="+mn-cs"/>
                        </a:rPr>
                        <a:t>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n-lt"/>
                          <a:ea typeface="+mn-ea"/>
                          <a:cs typeface="+mn-cs"/>
                        </a:rPr>
                        <a:t>’. EYFS Team</a:t>
                      </a: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dirty="0">
                <a:solidFill>
                  <a:schemeClr val="bg1">
                    <a:lumMod val="50000"/>
                  </a:schemeClr>
                </a:solidFill>
              </a:rPr>
              <a:t>The ultimate purpose of education, for adults and children, is to help them cultivate love, which is both an aesthetic and rational experience.</a:t>
            </a:r>
            <a:endParaRPr lang="en-GB" sz="1400" i="1" dirty="0">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495984" y="4027900"/>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23-24</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48899108"/>
              </p:ext>
            </p:extLst>
          </p:nvPr>
        </p:nvGraphicFramePr>
        <p:xfrm>
          <a:off x="366318" y="835488"/>
          <a:ext cx="11459364" cy="533062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4130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Autumn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NTPreCursivefk" panose="03000400000000000000" pitchFamily="66" charset="0"/>
                          <a:cs typeface="Amatic SC" panose="00000500000000000000" pitchFamily="2" charset="-79"/>
                        </a:rPr>
                        <a:t>Autumn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800" b="0" dirty="0">
                          <a:latin typeface="NTPreCursivefk" panose="03000400000000000000" pitchFamily="66" charset="0"/>
                          <a:cs typeface="Amatic SC" panose="00000500000000000000" pitchFamily="2" charset="-79"/>
                        </a:rPr>
                        <a:t>General Themes </a:t>
                      </a:r>
                      <a:endParaRPr lang="en-GB" sz="1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08709">
                <a:tc rowSpan="2">
                  <a:txBody>
                    <a:bodyPr/>
                    <a:lstStyle/>
                    <a:p>
                      <a:pPr algn="ctr"/>
                      <a:r>
                        <a:rPr lang="en-US" sz="1600" b="1" dirty="0" smtClean="0">
                          <a:solidFill>
                            <a:srgbClr val="7030A0"/>
                          </a:solidFill>
                          <a:latin typeface="NTPreCursivefk" panose="03000400000000000000" pitchFamily="66" charset="0"/>
                          <a:cs typeface="Amatic SC" panose="00000500000000000000" pitchFamily="2" charset="-79"/>
                        </a:rPr>
                        <a:t>Students </a:t>
                      </a:r>
                      <a:r>
                        <a:rPr lang="en-US" sz="1600" b="1" dirty="0">
                          <a:solidFill>
                            <a:srgbClr val="7030A0"/>
                          </a:solidFill>
                          <a:latin typeface="NTPreCursivefk" panose="03000400000000000000" pitchFamily="66" charset="0"/>
                          <a:cs typeface="Amatic SC" panose="00000500000000000000" pitchFamily="2" charset="-79"/>
                        </a:rPr>
                        <a:t>take ownership of their learning</a:t>
                      </a:r>
                    </a:p>
                    <a:p>
                      <a:pPr algn="ctr"/>
                      <a:endParaRPr lang="en-US" sz="1600" b="1" dirty="0">
                        <a:solidFill>
                          <a:srgbClr val="7030A0"/>
                        </a:solidFill>
                        <a:latin typeface="NTPreCursivefk" panose="03000400000000000000" pitchFamily="66" charset="0"/>
                        <a:cs typeface="Amatic SC" panose="00000500000000000000" pitchFamily="2" charset="-79"/>
                      </a:endParaRPr>
                    </a:p>
                    <a:p>
                      <a:pPr algn="ctr"/>
                      <a:r>
                        <a:rPr lang="en-US" sz="1600" b="1" dirty="0">
                          <a:solidFill>
                            <a:srgbClr val="7030A0"/>
                          </a:solidFill>
                          <a:latin typeface="NTPreCursivefk" panose="03000400000000000000" pitchFamily="66" charset="0"/>
                          <a:cs typeface="Amatic SC" panose="00000500000000000000" pitchFamily="2" charset="-79"/>
                        </a:rPr>
                        <a:t>Inspiring Learning Environments </a:t>
                      </a:r>
                    </a:p>
                    <a:p>
                      <a:pPr algn="ctr"/>
                      <a:endParaRPr lang="en-US" sz="1600" b="1" dirty="0">
                        <a:solidFill>
                          <a:srgbClr val="7030A0"/>
                        </a:solidFill>
                        <a:latin typeface="NTPreCursivefk" panose="03000400000000000000" pitchFamily="66" charset="0"/>
                        <a:cs typeface="Amatic SC" panose="00000500000000000000" pitchFamily="2" charset="-79"/>
                      </a:endParaRPr>
                    </a:p>
                    <a:p>
                      <a:pPr algn="ctr"/>
                      <a:r>
                        <a:rPr lang="en-US" sz="1600" b="1" dirty="0">
                          <a:solidFill>
                            <a:srgbClr val="7030A0"/>
                          </a:solidFill>
                          <a:latin typeface="NTPreCursivefk" panose="03000400000000000000" pitchFamily="66" charset="0"/>
                          <a:cs typeface="Amatic SC" panose="00000500000000000000" pitchFamily="2" charset="-79"/>
                        </a:rPr>
                        <a:t>Pupil Voice </a:t>
                      </a:r>
                    </a:p>
                    <a:p>
                      <a:pPr algn="ctr"/>
                      <a:endParaRPr lang="en-US" sz="1600" b="1" dirty="0">
                        <a:solidFill>
                          <a:srgbClr val="7030A0"/>
                        </a:solidFill>
                        <a:latin typeface="NTPreCursivefk"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7030A0"/>
                          </a:solidFill>
                          <a:latin typeface="NTPreCursivefk" panose="03000400000000000000" pitchFamily="66" charset="0"/>
                          <a:cs typeface="Amatic SC" panose="00000500000000000000" pitchFamily="2" charset="-79"/>
                        </a:rPr>
                        <a:t>Restorative practice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dirty="0">
                        <a:solidFill>
                          <a:schemeClr val="tx1"/>
                        </a:solidFill>
                        <a:latin typeface="NTPreCursivefk" panose="03000400000000000000" pitchFamily="66" charset="0"/>
                        <a:cs typeface="Amatic SC" panose="00000500000000000000" pitchFamily="2" charset="-79"/>
                      </a:endParaRPr>
                    </a:p>
                    <a:p>
                      <a:pPr algn="ctr"/>
                      <a:r>
                        <a:rPr lang="en-US" sz="3200" b="1" dirty="0">
                          <a:latin typeface="NTPreCursivefk" panose="03000400000000000000" pitchFamily="66" charset="0"/>
                          <a:cs typeface="Amatic SC" panose="00000500000000000000" pitchFamily="2" charset="-79"/>
                        </a:rPr>
                        <a:t>Core Principles </a:t>
                      </a:r>
                      <a:endParaRPr lang="en-GB" sz="32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mn-lt"/>
                          <a:cs typeface="Amatic SC" panose="00000500000000000000" pitchFamily="2" charset="-79"/>
                        </a:rPr>
                        <a:t>Character Formation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rPr>
                        <a:t>Our </a:t>
                      </a:r>
                      <a:r>
                        <a:rPr lang="en-US" sz="1000" dirty="0" smtClean="0">
                          <a:solidFill>
                            <a:schemeClr val="tx1"/>
                          </a:solidFill>
                          <a:latin typeface="+mn-lt"/>
                        </a:rPr>
                        <a:t>values</a:t>
                      </a:r>
                      <a:r>
                        <a:rPr lang="en-US" sz="1000" baseline="0" dirty="0" smtClean="0">
                          <a:solidFill>
                            <a:schemeClr val="tx1"/>
                          </a:solidFill>
                          <a:latin typeface="+mn-lt"/>
                        </a:rPr>
                        <a:t> </a:t>
                      </a:r>
                      <a:r>
                        <a:rPr lang="en-US" sz="1000" dirty="0" smtClean="0">
                          <a:solidFill>
                            <a:schemeClr val="tx1"/>
                          </a:solidFill>
                          <a:latin typeface="+mn-lt"/>
                        </a:rPr>
                        <a:t> </a:t>
                      </a:r>
                      <a:r>
                        <a:rPr lang="en-US" sz="1000" dirty="0">
                          <a:solidFill>
                            <a:schemeClr val="tx1"/>
                          </a:solidFill>
                          <a:latin typeface="+mn-lt"/>
                        </a:rPr>
                        <a:t>of </a:t>
                      </a:r>
                      <a:r>
                        <a:rPr lang="en-US" sz="1000" dirty="0" smtClean="0">
                          <a:solidFill>
                            <a:schemeClr val="tx1"/>
                          </a:solidFill>
                          <a:latin typeface="+mn-lt"/>
                        </a:rPr>
                        <a:t>respect, kindness, responsibility,</a:t>
                      </a:r>
                      <a:r>
                        <a:rPr lang="en-US" sz="1000" baseline="0" dirty="0" smtClean="0">
                          <a:solidFill>
                            <a:schemeClr val="tx1"/>
                          </a:solidFill>
                          <a:latin typeface="+mn-lt"/>
                        </a:rPr>
                        <a:t> hope, strength and unity </a:t>
                      </a:r>
                      <a:r>
                        <a:rPr lang="en-US" sz="1000" dirty="0" smtClean="0">
                          <a:solidFill>
                            <a:schemeClr val="tx1"/>
                          </a:solidFill>
                          <a:latin typeface="+mn-lt"/>
                        </a:rPr>
                        <a:t>are </a:t>
                      </a:r>
                      <a:r>
                        <a:rPr lang="en-US" sz="1000" dirty="0">
                          <a:solidFill>
                            <a:schemeClr val="tx1"/>
                          </a:solidFill>
                          <a:latin typeface="+mn-lt"/>
                        </a:rPr>
                        <a:t>tangible throughout curriculum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rPr>
                        <a:t> </a:t>
                      </a:r>
                      <a:r>
                        <a:rPr lang="en-US" sz="1000" dirty="0">
                          <a:solidFill>
                            <a:schemeClr val="tx1"/>
                          </a:solidFill>
                          <a:latin typeface="+mn-lt"/>
                          <a:cs typeface="Amatic SC" panose="00000500000000000000" pitchFamily="2" charset="-79"/>
                        </a:rPr>
                        <a:t>Experienced Based Curriculum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Provision for Philosophy, Religion &amp; Ethics, PSHE, yoga and meditation</a:t>
                      </a:r>
                      <a:r>
                        <a:rPr lang="en-US" sz="1000" dirty="0">
                          <a:solidFill>
                            <a:schemeClr val="bg1">
                              <a:lumMod val="50000"/>
                            </a:schemeClr>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mn-lt"/>
                          <a:cs typeface="Amatic SC" panose="00000500000000000000" pitchFamily="2" charset="-79"/>
                        </a:rPr>
                        <a:t>Spiritual Insight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mn-lt"/>
                        </a:rPr>
                        <a:t>Students have profound and stirring experiences of religious education, festivals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t>Effective pastoral care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The curriculum and school life make spirituality relevant and accessible to all, irrespective of faith or belief</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Positive Relationships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bg1">
                              <a:lumMod val="50000"/>
                            </a:schemeClr>
                          </a:solidFill>
                          <a:latin typeface="+mn-lt"/>
                          <a:cs typeface="Amatic SC" panose="00000500000000000000" pitchFamily="2" charset="-79"/>
                        </a:rPr>
                        <a:t>Educational Excellence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Teachers and students inspired and joyful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High quality dialogue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Speak sincerely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Engage in empathic dialogue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Culture of intellectual curiosity and continuous professional development</a:t>
                      </a:r>
                      <a:endParaRPr lang="en-GB" sz="1000" dirty="0">
                        <a:solidFill>
                          <a:schemeClr val="bg1">
                            <a:lumMod val="50000"/>
                          </a:schemeClr>
                        </a:solidFill>
                        <a:latin typeface="+mn-lt"/>
                        <a:cs typeface="Amatic SC" panose="00000500000000000000" pitchFamily="2" charset="-79"/>
                      </a:endParaRPr>
                    </a:p>
                    <a:p>
                      <a:pPr algn="ctr"/>
                      <a:endParaRPr lang="en-US" sz="900" dirty="0"/>
                    </a:p>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mn-lt"/>
                          <a:cs typeface="Amatic SC" panose="00000500000000000000" pitchFamily="2" charset="-79"/>
                        </a:rPr>
                        <a:t>Educational Excellence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Holistic,  values based and contextualised curriculum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Competitive Progress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Children actively involved in creating their own paths of learning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Children’s passions are evident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Committed engagement of parents/carers as co-educators</a:t>
                      </a:r>
                      <a:r>
                        <a:rPr lang="en-US" sz="1000" dirty="0"/>
                        <a:t>.</a:t>
                      </a:r>
                      <a:endParaRPr lang="en-US" sz="10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mn-lt"/>
                          <a:cs typeface="Amatic SC" panose="00000500000000000000" pitchFamily="2" charset="-79"/>
                        </a:rPr>
                        <a:t>Spiritual Insight </a:t>
                      </a:r>
                      <a:endParaRPr lang="en-GB" sz="1600" dirty="0">
                        <a:solidFill>
                          <a:schemeClr val="bg1">
                            <a:lumMod val="50000"/>
                          </a:schemeClr>
                        </a:solidFill>
                        <a:latin typeface="+mn-lt"/>
                        <a:cs typeface="Amatic SC" panose="00000500000000000000" pitchFamily="2" charset="-79"/>
                      </a:endParaRPr>
                    </a:p>
                    <a:p>
                      <a:pPr algn="ctr"/>
                      <a:r>
                        <a:rPr lang="en-US" sz="1000" dirty="0">
                          <a:latin typeface="+mn-lt"/>
                        </a:rPr>
                        <a:t>Children evidence spiritual insight in terms of their own identity, their relationship with others, with the wider world and for some, their relationship with God</a:t>
                      </a:r>
                    </a:p>
                    <a:p>
                      <a:pPr algn="ctr"/>
                      <a:endParaRPr lang="en-US" sz="1000"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cs typeface="Amatic SC" panose="00000500000000000000" pitchFamily="2" charset="-79"/>
                        </a:rPr>
                        <a:t>Positive Relationships </a:t>
                      </a:r>
                    </a:p>
                    <a:p>
                      <a:pPr algn="ctr"/>
                      <a:endParaRPr lang="en-US" sz="1000" dirty="0">
                        <a:solidFill>
                          <a:schemeClr val="bg1">
                            <a:lumMod val="50000"/>
                          </a:schemeClr>
                        </a:solidFill>
                        <a:latin typeface="+mn-lt"/>
                        <a:cs typeface="Amatic SC" panose="00000500000000000000" pitchFamily="2" charset="-79"/>
                      </a:endParaRPr>
                    </a:p>
                    <a:p>
                      <a:pPr algn="ctr"/>
                      <a:r>
                        <a:rPr lang="en-US" sz="1000" dirty="0"/>
                        <a:t>All are committed to their own personal journey of self-discovery</a:t>
                      </a:r>
                      <a:endParaRPr lang="en-US" sz="10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lumMod val="50000"/>
                            </a:schemeClr>
                          </a:solidFill>
                          <a:latin typeface="+mn-lt"/>
                          <a:cs typeface="Amatic SC" panose="00000500000000000000" pitchFamily="2" charset="-79"/>
                        </a:rPr>
                        <a:t>Character Formation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rPr>
                        <a:t>Children make conscientious choices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rPr>
                        <a:t>Promote the Common Good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n-lt"/>
                        </a:rPr>
                        <a:t>Children develop moral literacy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n-lt"/>
                      </a:endParaRPr>
                    </a:p>
                    <a:p>
                      <a:pPr algn="ctr"/>
                      <a:r>
                        <a:rPr lang="en-US" sz="1000" dirty="0"/>
                        <a:t>Provision for Philosophy, Religion &amp; Ethics, PSHE, yoga and meditation</a:t>
                      </a:r>
                      <a:r>
                        <a:rPr lang="en-US" sz="1000" dirty="0">
                          <a:solidFill>
                            <a:schemeClr val="bg1">
                              <a:lumMod val="50000"/>
                            </a:schemeClr>
                          </a:solidFill>
                          <a:latin typeface="+mn-lt"/>
                          <a:cs typeface="Amatic SC" panose="00000500000000000000" pitchFamily="2" charset="-79"/>
                        </a:rPr>
                        <a:t> </a:t>
                      </a:r>
                      <a:endParaRPr lang="en-GB" sz="10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r h="989017">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are </a:t>
                      </a:r>
                      <a:r>
                        <a:rPr lang="en-US" sz="1400" b="1" dirty="0">
                          <a:solidFill>
                            <a:schemeClr val="tx1"/>
                          </a:solidFill>
                          <a:latin typeface="+mn-lt"/>
                        </a:rPr>
                        <a:t>unique spiritual beings </a:t>
                      </a:r>
                      <a:r>
                        <a:rPr lang="en-US" sz="1400" b="0" dirty="0">
                          <a:solidFill>
                            <a:schemeClr val="tx1"/>
                          </a:solidFill>
                          <a:latin typeface="+mn-lt"/>
                        </a:rPr>
                        <a:t>with </a:t>
                      </a:r>
                      <a:r>
                        <a:rPr lang="en-US" sz="1400" b="1" dirty="0">
                          <a:solidFill>
                            <a:schemeClr val="tx1"/>
                          </a:solidFill>
                          <a:latin typeface="+mn-lt"/>
                        </a:rPr>
                        <a:t>incredible potential </a:t>
                      </a:r>
                      <a:r>
                        <a:rPr lang="en-US" sz="1400" b="0" dirty="0">
                          <a:solidFill>
                            <a:schemeClr val="tx1"/>
                          </a:solidFill>
                          <a:latin typeface="+mn-lt"/>
                        </a:rPr>
                        <a:t>and we achieve our full potential by discovering and nurturing all parts of ourselves – </a:t>
                      </a:r>
                      <a:r>
                        <a:rPr lang="en-US" sz="1400" b="1" dirty="0">
                          <a:solidFill>
                            <a:schemeClr val="tx1"/>
                          </a:solidFill>
                          <a:latin typeface="+mn-lt"/>
                        </a:rPr>
                        <a:t>intellectual, emotional, physical and spiritual. </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choose how we wish to respond to life and what we </a:t>
                      </a:r>
                      <a:r>
                        <a:rPr lang="en-US" sz="1400" b="1" dirty="0">
                          <a:solidFill>
                            <a:schemeClr val="tx1"/>
                          </a:solidFill>
                          <a:latin typeface="+mn-lt"/>
                        </a:rPr>
                        <a:t>nurture within us</a:t>
                      </a:r>
                      <a:r>
                        <a:rPr lang="en-US" sz="1400" b="0" dirty="0">
                          <a:solidFill>
                            <a:schemeClr val="tx1"/>
                          </a:solidFill>
                          <a:latin typeface="+mn-lt"/>
                        </a:rPr>
                        <a:t>.</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a:t>
                      </a:r>
                      <a:r>
                        <a:rPr lang="en-US" sz="1400" b="1" dirty="0">
                          <a:solidFill>
                            <a:schemeClr val="tx1"/>
                          </a:solidFill>
                          <a:latin typeface="+mn-lt"/>
                        </a:rPr>
                        <a:t>care for and respect all life </a:t>
                      </a:r>
                      <a:r>
                        <a:rPr lang="en-US" sz="1400" b="0" dirty="0">
                          <a:solidFill>
                            <a:schemeClr val="tx1"/>
                          </a:solidFill>
                          <a:latin typeface="+mn-lt"/>
                        </a:rPr>
                        <a:t>– human, animal and plant – and live in a way that causes the </a:t>
                      </a:r>
                      <a:r>
                        <a:rPr lang="en-US" sz="1400" b="1" dirty="0">
                          <a:solidFill>
                            <a:schemeClr val="tx1"/>
                          </a:solidFill>
                          <a:latin typeface="+mn-lt"/>
                        </a:rPr>
                        <a:t>least possible harm</a:t>
                      </a:r>
                      <a:r>
                        <a:rPr lang="en-US" sz="1400" b="0" dirty="0">
                          <a:solidFill>
                            <a:schemeClr val="tx1"/>
                          </a:solidFill>
                          <a:latin typeface="+mn-lt"/>
                        </a:rPr>
                        <a:t>. </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each observe the one same reality from our own </a:t>
                      </a:r>
                      <a:r>
                        <a:rPr lang="en-US" sz="1400" b="1" dirty="0">
                          <a:solidFill>
                            <a:schemeClr val="tx1"/>
                          </a:solidFill>
                          <a:latin typeface="+mn-lt"/>
                        </a:rPr>
                        <a:t>unique perspective </a:t>
                      </a:r>
                      <a:r>
                        <a:rPr lang="en-US" sz="1400" b="0" dirty="0">
                          <a:solidFill>
                            <a:schemeClr val="tx1"/>
                          </a:solidFill>
                          <a:latin typeface="+mn-lt"/>
                        </a:rPr>
                        <a:t>and engage in </a:t>
                      </a:r>
                      <a:r>
                        <a:rPr lang="en-US" sz="1400" b="1" dirty="0">
                          <a:solidFill>
                            <a:schemeClr val="tx1"/>
                          </a:solidFill>
                          <a:latin typeface="+mn-lt"/>
                        </a:rPr>
                        <a:t>open-minded dialogue </a:t>
                      </a:r>
                      <a:r>
                        <a:rPr lang="en-US" sz="1400" b="0" dirty="0">
                          <a:solidFill>
                            <a:schemeClr val="tx1"/>
                          </a:solidFill>
                          <a:latin typeface="+mn-lt"/>
                        </a:rPr>
                        <a:t>to deeply enrich our vision. </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serve a </a:t>
                      </a:r>
                      <a:r>
                        <a:rPr lang="en-US" sz="1400" b="1" dirty="0">
                          <a:solidFill>
                            <a:schemeClr val="tx1"/>
                          </a:solidFill>
                          <a:latin typeface="+mn-lt"/>
                        </a:rPr>
                        <a:t>higher purpose </a:t>
                      </a:r>
                      <a:r>
                        <a:rPr lang="en-US" sz="1400" b="0" dirty="0">
                          <a:solidFill>
                            <a:schemeClr val="tx1"/>
                          </a:solidFill>
                          <a:latin typeface="+mn-lt"/>
                        </a:rPr>
                        <a:t>by living a meaningful and satisfying life of contribution. </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400" b="0" dirty="0">
                          <a:solidFill>
                            <a:schemeClr val="tx1"/>
                          </a:solidFill>
                          <a:latin typeface="+mn-lt"/>
                        </a:rPr>
                        <a:t>We are nourished by </a:t>
                      </a:r>
                      <a:r>
                        <a:rPr lang="en-US" sz="1400" b="1" dirty="0">
                          <a:solidFill>
                            <a:schemeClr val="tx1"/>
                          </a:solidFill>
                          <a:latin typeface="+mn-lt"/>
                        </a:rPr>
                        <a:t>personal relationships </a:t>
                      </a:r>
                      <a:r>
                        <a:rPr lang="en-US" sz="1400" b="0" dirty="0">
                          <a:solidFill>
                            <a:schemeClr val="tx1"/>
                          </a:solidFill>
                          <a:latin typeface="+mn-lt"/>
                        </a:rPr>
                        <a:t>that fulfil our need to </a:t>
                      </a:r>
                      <a:r>
                        <a:rPr lang="en-US" sz="1400" b="1" dirty="0">
                          <a:solidFill>
                            <a:schemeClr val="tx1"/>
                          </a:solidFill>
                          <a:latin typeface="+mn-lt"/>
                        </a:rPr>
                        <a:t>love and be loved</a:t>
                      </a:r>
                      <a:r>
                        <a:rPr lang="en-US" sz="1400" b="0" dirty="0">
                          <a:solidFill>
                            <a:schemeClr val="tx1"/>
                          </a:solidFill>
                          <a:latin typeface="+mn-lt"/>
                        </a:rPr>
                        <a:t>, encouraging us to be the best we can be</a:t>
                      </a:r>
                      <a:endParaRPr lang="en-GB" sz="16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
        <p:nvSpPr>
          <p:cNvPr id="8" name="TextBox 7">
            <a:extLst>
              <a:ext uri="{FF2B5EF4-FFF2-40B4-BE49-F238E27FC236}">
                <a16:creationId xmlns:a16="http://schemas.microsoft.com/office/drawing/2014/main" id="{3B56C48B-F564-4F8D-9D13-E7F7C28E2C7D}"/>
              </a:ext>
            </a:extLst>
          </p:cNvPr>
          <p:cNvSpPr txBox="1"/>
          <p:nvPr/>
        </p:nvSpPr>
        <p:spPr>
          <a:xfrm>
            <a:off x="1438182" y="6482083"/>
            <a:ext cx="12473126" cy="307777"/>
          </a:xfrm>
          <a:prstGeom prst="rect">
            <a:avLst/>
          </a:prstGeom>
          <a:noFill/>
        </p:spPr>
        <p:txBody>
          <a:bodyPr wrap="square">
            <a:spAutoFit/>
          </a:bodyPr>
          <a:lstStyle/>
          <a:p>
            <a:r>
              <a:rPr lang="en-US" sz="1400" i="1" dirty="0">
                <a:solidFill>
                  <a:schemeClr val="bg1">
                    <a:lumMod val="50000"/>
                  </a:schemeClr>
                </a:solidFill>
              </a:rPr>
              <a:t>The symptom of an educated person is good character, which includes empathy, gratitude, courage, integrity, self-discipline and respect.</a:t>
            </a:r>
            <a:endParaRPr lang="en-GB" sz="1400" i="1" dirty="0">
              <a:solidFill>
                <a:schemeClr val="bg1">
                  <a:lumMod val="50000"/>
                </a:schemeClr>
              </a:solidFill>
            </a:endParaRPr>
          </a:p>
        </p:txBody>
      </p:sp>
    </p:spTree>
    <p:extLst>
      <p:ext uri="{BB962C8B-B14F-4D97-AF65-F5344CB8AC3E}">
        <p14:creationId xmlns:p14="http://schemas.microsoft.com/office/powerpoint/2010/main" val="2249843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04743234"/>
              </p:ext>
            </p:extLst>
          </p:nvPr>
        </p:nvGraphicFramePr>
        <p:xfrm>
          <a:off x="171904" y="512838"/>
          <a:ext cx="11848192" cy="6135810"/>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Autumn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NTPreCursivefk" panose="03000400000000000000" pitchFamily="66" charset="0"/>
                          <a:cs typeface="Amatic SC" panose="00000500000000000000" pitchFamily="2" charset="-79"/>
                        </a:rPr>
                        <a:t>Autumn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NTPreCursivefk" panose="03000400000000000000" pitchFamily="66" charset="0"/>
                          <a:cs typeface="Amatic SC" panose="00000500000000000000" pitchFamily="2" charset="-79"/>
                        </a:rPr>
                        <a:t>General Themes </a:t>
                      </a:r>
                      <a:endParaRPr lang="en-GB" sz="20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2400" b="1" dirty="0">
                          <a:latin typeface="NTPreCursivefk" panose="03000400000000000000" pitchFamily="66" charset="0"/>
                          <a:cs typeface="Amatic SC" panose="00000500000000000000" pitchFamily="2" charset="-79"/>
                        </a:rPr>
                        <a:t>Our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CC66FF"/>
                          </a:solidFill>
                          <a:latin typeface="NTPreCursivefk" panose="03000400000000000000" pitchFamily="66" charset="0"/>
                          <a:cs typeface="Amatic SC" panose="00000500000000000000" pitchFamily="2" charset="-79"/>
                        </a:rPr>
                        <a:t>Assemblies / Sharing Circles </a:t>
                      </a:r>
                    </a:p>
                    <a:p>
                      <a:pPr algn="ctr"/>
                      <a:endParaRPr lang="en-US" sz="500" b="1" dirty="0">
                        <a:latin typeface="NTPreCursivefk"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NTPreCursivefk" panose="03000400000000000000" pitchFamily="66" charset="0"/>
                          <a:ea typeface="+mn-ea"/>
                          <a:cs typeface="+mn-cs"/>
                        </a:rPr>
                        <a:t>These will mirror the principles and values of our </a:t>
                      </a:r>
                      <a:r>
                        <a:rPr lang="en-US" sz="1100" b="0" i="0" kern="1200" dirty="0" smtClean="0">
                          <a:solidFill>
                            <a:schemeClr val="tx1"/>
                          </a:solidFill>
                          <a:effectLst/>
                          <a:latin typeface="NTPreCursivefk" panose="03000400000000000000" pitchFamily="66" charset="0"/>
                          <a:ea typeface="+mn-ea"/>
                          <a:cs typeface="+mn-cs"/>
                        </a:rPr>
                        <a:t>schools.</a:t>
                      </a:r>
                      <a:r>
                        <a:rPr lang="en-US" sz="1100" b="0" i="0" kern="1200" baseline="0" dirty="0" smtClean="0">
                          <a:solidFill>
                            <a:schemeClr val="tx1"/>
                          </a:solidFill>
                          <a:effectLst/>
                          <a:latin typeface="NTPreCursivefk" panose="03000400000000000000" pitchFamily="66" charset="0"/>
                          <a:ea typeface="+mn-ea"/>
                          <a:cs typeface="+mn-cs"/>
                        </a:rPr>
                        <a:t> </a:t>
                      </a:r>
                      <a:endParaRPr lang="en-US" sz="600" b="0" i="0" kern="1200" dirty="0">
                        <a:solidFill>
                          <a:schemeClr val="tx1"/>
                        </a:solidFill>
                        <a:effectLst/>
                        <a:latin typeface="NTPreCursivefk"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NTPreCursivefk" panose="03000400000000000000" pitchFamily="66" charset="0"/>
                          <a:ea typeface="+mn-ea"/>
                          <a:cs typeface="+mn-cs"/>
                        </a:rPr>
                        <a:t>We will ‘dip in and out of each area’ each term as and when we need to. </a:t>
                      </a:r>
                      <a:endParaRPr lang="en-GB" sz="2000" b="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endParaRPr lang="en-US" sz="1600" b="1" i="0" dirty="0" smtClean="0">
                        <a:solidFill>
                          <a:schemeClr val="bg1">
                            <a:lumMod val="50000"/>
                          </a:schemeClr>
                        </a:solidFill>
                        <a:effectLst/>
                        <a:latin typeface="+mn-lt"/>
                      </a:endParaRPr>
                    </a:p>
                    <a:p>
                      <a:pPr algn="ctr" rtl="0" fontAlgn="base"/>
                      <a:r>
                        <a:rPr lang="en-US" sz="1600" b="1" i="0" dirty="0" smtClean="0">
                          <a:solidFill>
                            <a:srgbClr val="FF0000"/>
                          </a:solidFill>
                          <a:effectLst/>
                          <a:latin typeface="+mn-lt"/>
                        </a:rPr>
                        <a:t>Respect</a:t>
                      </a:r>
                      <a:endParaRPr lang="en-US" sz="1600" b="1" i="0" dirty="0">
                        <a:solidFill>
                          <a:srgbClr val="FF0000"/>
                        </a:solidFill>
                        <a:effectLst/>
                        <a:latin typeface="+mn-lt"/>
                      </a:endParaRPr>
                    </a:p>
                    <a:p>
                      <a:pPr marL="0" indent="0" algn="ctr">
                        <a:buFont typeface="Arial" panose="020B0604020202020204" pitchFamily="34" charset="0"/>
                        <a:buNone/>
                      </a:pPr>
                      <a:r>
                        <a:rPr lang="en-US" sz="1000" b="0" i="0" dirty="0">
                          <a:solidFill>
                            <a:schemeClr val="tx1"/>
                          </a:solidFill>
                          <a:effectLst/>
                          <a:latin typeface="+mn-lt"/>
                        </a:rPr>
                        <a:t> </a:t>
                      </a:r>
                      <a:r>
                        <a:rPr lang="en-GB" sz="1000" dirty="0">
                          <a:solidFill>
                            <a:schemeClr val="tx1"/>
                          </a:solidFill>
                          <a:latin typeface="+mn-lt"/>
                        </a:rPr>
                        <a:t>We are all unique. </a:t>
                      </a:r>
                    </a:p>
                    <a:p>
                      <a:pPr marL="0" lvl="0" indent="0" algn="ctr">
                        <a:buFont typeface="Arial" panose="020B0604020202020204" pitchFamily="34" charset="0"/>
                        <a:buNone/>
                      </a:pPr>
                      <a:r>
                        <a:rPr lang="en-GB" sz="100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0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endParaRPr lang="en-US" sz="1600" b="1" i="0" dirty="0" smtClean="0">
                        <a:solidFill>
                          <a:schemeClr val="bg1">
                            <a:lumMod val="50000"/>
                          </a:schemeClr>
                        </a:solidFill>
                        <a:effectLst/>
                        <a:latin typeface="+mn-lt"/>
                      </a:endParaRPr>
                    </a:p>
                    <a:p>
                      <a:pPr algn="ctr" rtl="0" fontAlgn="base"/>
                      <a:r>
                        <a:rPr lang="en-US" sz="1600" b="1" i="0" dirty="0" smtClean="0">
                          <a:solidFill>
                            <a:srgbClr val="FF0000"/>
                          </a:solidFill>
                          <a:effectLst/>
                          <a:latin typeface="+mn-lt"/>
                        </a:rPr>
                        <a:t>Kindness</a:t>
                      </a:r>
                      <a:endParaRPr lang="en-US" sz="1600" b="1" i="0" dirty="0">
                        <a:solidFill>
                          <a:srgbClr val="FF0000"/>
                        </a:solidFill>
                        <a:effectLst/>
                        <a:latin typeface="+mn-lt"/>
                      </a:endParaRP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endParaRPr lang="en-US" sz="1600" b="1" i="0" dirty="0" smtClean="0">
                        <a:solidFill>
                          <a:schemeClr val="bg1">
                            <a:lumMod val="50000"/>
                          </a:schemeClr>
                        </a:solidFill>
                        <a:effectLst/>
                        <a:latin typeface="+mn-lt"/>
                      </a:endParaRPr>
                    </a:p>
                    <a:p>
                      <a:pPr algn="ctr" rtl="0" fontAlgn="base"/>
                      <a:r>
                        <a:rPr lang="en-US" sz="1600" b="1" i="0" dirty="0" smtClean="0">
                          <a:solidFill>
                            <a:srgbClr val="FF0000"/>
                          </a:solidFill>
                          <a:effectLst/>
                          <a:latin typeface="+mn-lt"/>
                        </a:rPr>
                        <a:t>Responsibility</a:t>
                      </a:r>
                      <a:r>
                        <a:rPr lang="en-US" sz="1600" b="1" i="0" dirty="0" smtClean="0">
                          <a:solidFill>
                            <a:schemeClr val="bg1">
                              <a:lumMod val="50000"/>
                            </a:schemeClr>
                          </a:solidFill>
                          <a:effectLst/>
                          <a:latin typeface="+mn-lt"/>
                        </a:rPr>
                        <a:t> </a:t>
                      </a:r>
                      <a:endParaRPr lang="en-US" sz="1600" b="1" i="0" dirty="0">
                        <a:solidFill>
                          <a:schemeClr val="bg1">
                            <a:lumMod val="50000"/>
                          </a:schemeClr>
                        </a:solidFill>
                        <a:effectLst/>
                        <a:latin typeface="+mn-lt"/>
                      </a:endParaRPr>
                    </a:p>
                    <a:p>
                      <a:pPr marL="0" indent="0" algn="ctr">
                        <a:buFont typeface="Arial" panose="020B0604020202020204" pitchFamily="34" charset="0"/>
                        <a:buNone/>
                      </a:pPr>
                      <a:r>
                        <a:rPr lang="en-GB" sz="100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00" dirty="0">
                          <a:solidFill>
                            <a:schemeClr val="tx1"/>
                          </a:solidFill>
                          <a:latin typeface="+mn-lt"/>
                        </a:rPr>
                        <a:t>We know who to talk to if we do not feel safe. </a:t>
                      </a:r>
                    </a:p>
                    <a:p>
                      <a:pPr marL="0" indent="0" algn="ctr">
                        <a:buFont typeface="Arial" panose="020B0604020202020204" pitchFamily="34" charset="0"/>
                        <a:buNone/>
                      </a:pPr>
                      <a:r>
                        <a:rPr lang="en-GB" sz="1000" dirty="0">
                          <a:solidFill>
                            <a:schemeClr val="tx1"/>
                          </a:solidFill>
                          <a:latin typeface="+mn-lt"/>
                        </a:rPr>
                        <a:t>We know right from wrong. </a:t>
                      </a:r>
                    </a:p>
                    <a:p>
                      <a:pPr marL="0" indent="0" algn="ctr">
                        <a:buFont typeface="Arial" panose="020B0604020202020204" pitchFamily="34" charset="0"/>
                        <a:buNone/>
                      </a:pPr>
                      <a:r>
                        <a:rPr lang="en-GB" sz="1000" dirty="0">
                          <a:solidFill>
                            <a:schemeClr val="tx1"/>
                          </a:solidFill>
                          <a:latin typeface="+mn-lt"/>
                        </a:rPr>
                        <a:t>We recognise that we are accountable for our actions. </a:t>
                      </a:r>
                    </a:p>
                    <a:p>
                      <a:pPr marL="0" indent="0" algn="ctr">
                        <a:buFont typeface="Arial" panose="020B0604020202020204" pitchFamily="34" charset="0"/>
                        <a:buNone/>
                      </a:pPr>
                      <a:r>
                        <a:rPr lang="en-GB" sz="1000" dirty="0">
                          <a:solidFill>
                            <a:schemeClr val="tx1"/>
                          </a:solidFill>
                          <a:latin typeface="+mn-lt"/>
                        </a:rPr>
                        <a:t>We must work together as a team when it is necessary.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a:t>
                      </a:r>
                      <a:r>
                        <a:rPr lang="en-US" sz="1600" b="1" i="0" dirty="0" smtClean="0">
                          <a:solidFill>
                            <a:schemeClr val="bg1">
                              <a:lumMod val="50000"/>
                            </a:schemeClr>
                          </a:solidFill>
                          <a:effectLst/>
                          <a:latin typeface="+mn-lt"/>
                        </a:rPr>
                        <a:t>liberty</a:t>
                      </a:r>
                    </a:p>
                    <a:p>
                      <a:pPr algn="ctr" rtl="0" fontAlgn="base"/>
                      <a:r>
                        <a:rPr lang="en-US" sz="1600" b="1" i="0" dirty="0" smtClean="0">
                          <a:solidFill>
                            <a:srgbClr val="FF0000"/>
                          </a:solidFill>
                          <a:effectLst/>
                          <a:latin typeface="+mn-lt"/>
                        </a:rPr>
                        <a:t>Hope</a:t>
                      </a:r>
                      <a:endParaRPr lang="en-US" sz="1600" b="1" i="0" dirty="0">
                        <a:solidFill>
                          <a:srgbClr val="FF0000"/>
                        </a:solidFill>
                        <a:effectLst/>
                        <a:latin typeface="+mn-lt"/>
                      </a:endParaRP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smtClean="0">
                          <a:solidFill>
                            <a:schemeClr val="bg1">
                              <a:lumMod val="50000"/>
                            </a:schemeClr>
                          </a:solidFill>
                          <a:effectLst/>
                          <a:latin typeface="+mn-lt"/>
                        </a:rPr>
                        <a:t>Democracy</a:t>
                      </a:r>
                    </a:p>
                    <a:p>
                      <a:pPr algn="ctr" rtl="0" fontAlgn="base"/>
                      <a:r>
                        <a:rPr lang="en-US" sz="1600" b="1" i="0" dirty="0" smtClean="0">
                          <a:solidFill>
                            <a:srgbClr val="FF0000"/>
                          </a:solidFill>
                          <a:effectLst/>
                          <a:latin typeface="+mn-lt"/>
                        </a:rPr>
                        <a:t>Strength</a:t>
                      </a:r>
                      <a:endParaRPr lang="en-US" sz="1600" b="1" i="0" dirty="0">
                        <a:solidFill>
                          <a:srgbClr val="FF0000"/>
                        </a:solidFill>
                        <a:effectLst/>
                        <a:latin typeface="+mn-lt"/>
                      </a:endParaRPr>
                    </a:p>
                    <a:p>
                      <a:pPr marL="0" indent="0" algn="ctr">
                        <a:buFont typeface="Arial" panose="020B0604020202020204" pitchFamily="34" charset="0"/>
                        <a:buNone/>
                      </a:pPr>
                      <a:r>
                        <a:rPr lang="en-GB" sz="1000" dirty="0">
                          <a:solidFill>
                            <a:schemeClr val="tx1"/>
                          </a:solidFill>
                          <a:latin typeface="+mn-lt"/>
                        </a:rPr>
                        <a:t>We all have the right to be listened to. </a:t>
                      </a:r>
                    </a:p>
                    <a:p>
                      <a:pPr marL="0" indent="0" algn="ctr">
                        <a:buFont typeface="Arial" panose="020B0604020202020204" pitchFamily="34" charset="0"/>
                        <a:buNone/>
                      </a:pPr>
                      <a:r>
                        <a:rPr lang="en-GB" sz="100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0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0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endParaRPr lang="en-US" sz="1600" b="1" i="0" dirty="0" smtClean="0">
                        <a:solidFill>
                          <a:schemeClr val="bg1">
                            <a:lumMod val="50000"/>
                          </a:schemeClr>
                        </a:solidFill>
                        <a:effectLst/>
                        <a:latin typeface="+mn-lt"/>
                      </a:endParaRPr>
                    </a:p>
                    <a:p>
                      <a:pPr algn="ctr" rtl="0" fontAlgn="base"/>
                      <a:r>
                        <a:rPr lang="en-US" sz="1600" b="1" i="0" dirty="0" smtClean="0">
                          <a:solidFill>
                            <a:srgbClr val="FF0000"/>
                          </a:solidFill>
                          <a:effectLst/>
                          <a:latin typeface="+mn-lt"/>
                        </a:rPr>
                        <a:t>Unity</a:t>
                      </a:r>
                      <a:endParaRPr lang="en-US" sz="1600" b="1" i="0" dirty="0">
                        <a:solidFill>
                          <a:srgbClr val="FF0000"/>
                        </a:solidFill>
                        <a:effectLst/>
                        <a:latin typeface="+mn-lt"/>
                      </a:endParaRPr>
                    </a:p>
                    <a:p>
                      <a:pPr algn="ctr"/>
                      <a:r>
                        <a:rPr lang="en-US" sz="16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989017">
                <a:tc>
                  <a:txBody>
                    <a:bodyPr/>
                    <a:lstStyle/>
                    <a:p>
                      <a:pPr algn="ctr"/>
                      <a:r>
                        <a:rPr lang="en-US" sz="2400" b="1" dirty="0">
                          <a:latin typeface="NTPreCursivefk" panose="03000400000000000000" pitchFamily="66" charset="0"/>
                          <a:cs typeface="Amatic SC" panose="00000500000000000000" pitchFamily="2" charset="-79"/>
                        </a:rPr>
                        <a:t>Assessment opportunities </a:t>
                      </a:r>
                      <a:endParaRPr lang="en-GB" sz="24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err="1" smtClean="0">
                          <a:solidFill>
                            <a:schemeClr val="tx1"/>
                          </a:solidFill>
                          <a:latin typeface="+mn-lt"/>
                          <a:cs typeface="Amatic SC" panose="00000500000000000000" pitchFamily="2" charset="-79"/>
                        </a:rPr>
                        <a:t>Analyse</a:t>
                      </a:r>
                      <a:r>
                        <a:rPr lang="en-US" sz="1050" baseline="0" dirty="0" smtClean="0">
                          <a:solidFill>
                            <a:schemeClr val="tx1"/>
                          </a:solidFill>
                          <a:latin typeface="+mn-lt"/>
                          <a:cs typeface="Amatic SC" panose="00000500000000000000" pitchFamily="2" charset="-79"/>
                        </a:rPr>
                        <a:t> any </a:t>
                      </a:r>
                      <a:r>
                        <a:rPr lang="en-US" sz="1050" dirty="0" smtClean="0">
                          <a:solidFill>
                            <a:schemeClr val="tx1"/>
                          </a:solidFill>
                          <a:latin typeface="+mn-lt"/>
                          <a:cs typeface="Amatic SC" panose="00000500000000000000" pitchFamily="2" charset="-79"/>
                        </a:rPr>
                        <a:t>Nursery reports/assessments</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In-house - Baseline data on entry </a:t>
                      </a:r>
                      <a:r>
                        <a:rPr lang="en-US" sz="1050" dirty="0" smtClean="0">
                          <a:solidFill>
                            <a:schemeClr val="tx1"/>
                          </a:solidFill>
                          <a:latin typeface="+mn-lt"/>
                          <a:cs typeface="Amatic SC" panose="00000500000000000000" pitchFamily="2" charset="-79"/>
                        </a:rPr>
                        <a:t>onto Pupil</a:t>
                      </a:r>
                      <a:r>
                        <a:rPr lang="en-US" sz="1050" baseline="0" dirty="0" smtClean="0">
                          <a:solidFill>
                            <a:schemeClr val="tx1"/>
                          </a:solidFill>
                          <a:latin typeface="+mn-lt"/>
                          <a:cs typeface="Amatic SC" panose="00000500000000000000" pitchFamily="2" charset="-79"/>
                        </a:rPr>
                        <a:t> Asset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by end of term</a:t>
                      </a:r>
                    </a:p>
                    <a:p>
                      <a:pPr algn="ctr"/>
                      <a:r>
                        <a:rPr lang="en-US" sz="1050" dirty="0" smtClean="0">
                          <a:solidFill>
                            <a:schemeClr val="tx1"/>
                          </a:solidFill>
                          <a:latin typeface="+mn-lt"/>
                          <a:cs typeface="Amatic SC" panose="00000500000000000000" pitchFamily="2" charset="-79"/>
                        </a:rPr>
                        <a:t>Phonic </a:t>
                      </a:r>
                      <a:r>
                        <a:rPr lang="en-US" sz="1050" dirty="0">
                          <a:solidFill>
                            <a:schemeClr val="tx1"/>
                          </a:solidFill>
                          <a:latin typeface="+mn-lt"/>
                          <a:cs typeface="Amatic SC" panose="00000500000000000000" pitchFamily="2" charset="-79"/>
                        </a:rPr>
                        <a:t>Intervention groups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Baseline analysis </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Midterm Assessments </a:t>
                      </a:r>
                      <a:r>
                        <a:rPr lang="en-US" sz="1050" dirty="0" smtClean="0">
                          <a:solidFill>
                            <a:schemeClr val="tx1"/>
                          </a:solidFill>
                          <a:latin typeface="+mn-lt"/>
                          <a:cs typeface="Amatic SC" panose="00000500000000000000" pitchFamily="2" charset="-79"/>
                        </a:rPr>
                        <a:t>on Pupil Asset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 for EOY</a:t>
                      </a:r>
                    </a:p>
                    <a:p>
                      <a:pPr algn="ctr"/>
                      <a:r>
                        <a:rPr lang="en-GB" sz="1050" dirty="0" smtClean="0">
                          <a:solidFill>
                            <a:schemeClr val="tx1"/>
                          </a:solidFill>
                          <a:latin typeface="+mn-lt"/>
                          <a:cs typeface="Amatic SC" panose="00000500000000000000" pitchFamily="2" charset="-79"/>
                        </a:rPr>
                        <a:t>Federation </a:t>
                      </a:r>
                      <a:r>
                        <a:rPr lang="en-GB" sz="1050" dirty="0">
                          <a:solidFill>
                            <a:schemeClr val="tx1"/>
                          </a:solidFill>
                          <a:latin typeface="+mn-lt"/>
                          <a:cs typeface="Amatic SC" panose="00000500000000000000" pitchFamily="2" charset="-79"/>
                        </a:rPr>
                        <a:t>moderation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a:t>
                      </a:r>
                      <a:r>
                        <a:rPr lang="en-US" sz="1050" dirty="0" smtClean="0">
                          <a:solidFill>
                            <a:schemeClr val="tx1"/>
                          </a:solidFill>
                          <a:latin typeface="+mn-lt"/>
                          <a:cs typeface="Amatic SC" panose="00000500000000000000" pitchFamily="2" charset="-79"/>
                        </a:rPr>
                        <a:t>meeting</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smtClean="0">
                          <a:solidFill>
                            <a:schemeClr val="tx1"/>
                          </a:solidFill>
                          <a:latin typeface="+mn-lt"/>
                          <a:cs typeface="Amatic SC" panose="00000500000000000000" pitchFamily="2" charset="-79"/>
                        </a:rPr>
                        <a:t>Pupil Asset data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smtClean="0">
                          <a:solidFill>
                            <a:schemeClr val="tx1"/>
                          </a:solidFill>
                          <a:latin typeface="+mn-lt"/>
                          <a:cs typeface="Amatic SC" panose="00000500000000000000" pitchFamily="2" charset="-79"/>
                        </a:rPr>
                        <a:t>Federation </a:t>
                      </a:r>
                      <a:r>
                        <a:rPr lang="en-GB" sz="1050" dirty="0">
                          <a:solidFill>
                            <a:schemeClr val="tx1"/>
                          </a:solidFill>
                          <a:latin typeface="+mn-lt"/>
                          <a:cs typeface="Amatic SC" panose="00000500000000000000" pitchFamily="2" charset="-79"/>
                        </a:rPr>
                        <a:t>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smtClean="0">
                        <a:solidFill>
                          <a:schemeClr val="tx1"/>
                        </a:solidFill>
                        <a:latin typeface="+mn-lt"/>
                        <a:cs typeface="Amatic SC" panose="00000500000000000000" pitchFamily="2" charset="-79"/>
                      </a:endParaRPr>
                    </a:p>
                    <a:p>
                      <a:pPr algn="ctr"/>
                      <a:r>
                        <a:rPr lang="en-US" sz="1050" dirty="0" smtClean="0">
                          <a:solidFill>
                            <a:schemeClr val="tx1"/>
                          </a:solidFill>
                          <a:latin typeface="+mn-lt"/>
                          <a:cs typeface="Amatic SC" panose="00000500000000000000" pitchFamily="2" charset="-79"/>
                        </a:rPr>
                        <a:t>Pupil Asset data</a:t>
                      </a: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Pupil Asset data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NTPreCursivefk" panose="03000400000000000000" pitchFamily="66" charset="0"/>
                          <a:cs typeface="Amatic SC" panose="00000500000000000000" pitchFamily="2" charset="-79"/>
                        </a:rPr>
                        <a:t>Parental </a:t>
                      </a:r>
                    </a:p>
                    <a:p>
                      <a:pPr algn="ctr"/>
                      <a:r>
                        <a:rPr lang="en-US" sz="2400" b="1" dirty="0">
                          <a:latin typeface="NTPreCursivefk" panose="03000400000000000000" pitchFamily="66" charset="0"/>
                          <a:cs typeface="Amatic SC" panose="00000500000000000000" pitchFamily="2" charset="-79"/>
                        </a:rPr>
                        <a:t>Involvement </a:t>
                      </a:r>
                      <a:endParaRPr lang="en-GB" sz="24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Staggered Start </a:t>
                      </a:r>
                    </a:p>
                    <a:p>
                      <a:pPr algn="ctr"/>
                      <a:r>
                        <a:rPr lang="en-US" sz="1050" dirty="0">
                          <a:solidFill>
                            <a:schemeClr val="tx1"/>
                          </a:solidFill>
                          <a:latin typeface="+mn-lt"/>
                          <a:cs typeface="Amatic SC" panose="00000500000000000000" pitchFamily="2" charset="-79"/>
                        </a:rPr>
                        <a:t>Home visits / Parents Evening </a:t>
                      </a:r>
                    </a:p>
                    <a:p>
                      <a:pPr algn="ctr"/>
                      <a:r>
                        <a:rPr lang="en-US" sz="1050" dirty="0">
                          <a:solidFill>
                            <a:schemeClr val="tx1"/>
                          </a:solidFill>
                          <a:latin typeface="+mn-lt"/>
                          <a:cs typeface="Amatic SC" panose="00000500000000000000" pitchFamily="2" charset="-79"/>
                        </a:rPr>
                        <a:t>Harvest Assembly </a:t>
                      </a:r>
                    </a:p>
                    <a:p>
                      <a:pPr algn="ctr"/>
                      <a:r>
                        <a:rPr lang="en-US" sz="1050" dirty="0">
                          <a:solidFill>
                            <a:schemeClr val="tx1"/>
                          </a:solidFill>
                          <a:latin typeface="+mn-lt"/>
                          <a:cs typeface="Amatic SC" panose="00000500000000000000" pitchFamily="2" charset="-79"/>
                        </a:rPr>
                        <a:t> Home / School Agreement </a:t>
                      </a:r>
                    </a:p>
                    <a:p>
                      <a:pPr algn="ctr"/>
                      <a:r>
                        <a:rPr lang="en-US" sz="1050" dirty="0">
                          <a:solidFill>
                            <a:schemeClr val="tx1"/>
                          </a:solidFill>
                          <a:latin typeface="+mn-lt"/>
                          <a:cs typeface="Amatic SC" panose="00000500000000000000" pitchFamily="2" charset="-79"/>
                        </a:rPr>
                        <a:t> Proud Clouds </a:t>
                      </a:r>
                    </a:p>
                    <a:p>
                      <a:pPr algn="ctr"/>
                      <a:r>
                        <a:rPr lang="en-GB" sz="1050" dirty="0" smtClean="0">
                          <a:solidFill>
                            <a:schemeClr val="tx1"/>
                          </a:solidFill>
                          <a:latin typeface="+mn-lt"/>
                          <a:cs typeface="Amatic SC" panose="00000500000000000000" pitchFamily="2" charset="-79"/>
                        </a:rPr>
                        <a:t>Online phonic</a:t>
                      </a:r>
                      <a:r>
                        <a:rPr lang="en-GB" sz="1050" baseline="0" dirty="0" smtClean="0">
                          <a:solidFill>
                            <a:schemeClr val="tx1"/>
                          </a:solidFill>
                          <a:latin typeface="+mn-lt"/>
                          <a:cs typeface="Amatic SC" panose="00000500000000000000" pitchFamily="2" charset="-79"/>
                        </a:rPr>
                        <a:t> videos for parents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Proud Clouds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Maths </a:t>
                      </a:r>
                      <a:r>
                        <a:rPr lang="en-GB" sz="1050" dirty="0" smtClean="0">
                          <a:solidFill>
                            <a:schemeClr val="tx1"/>
                          </a:solidFill>
                          <a:latin typeface="+mn-lt"/>
                          <a:cs typeface="Amatic SC" panose="00000500000000000000" pitchFamily="2" charset="-79"/>
                        </a:rPr>
                        <a:t>morning</a:t>
                      </a:r>
                      <a:r>
                        <a:rPr lang="en-GB" sz="1050" baseline="0" dirty="0" smtClean="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Parents </a:t>
                      </a:r>
                      <a:r>
                        <a:rPr lang="en-GB" sz="1050" dirty="0">
                          <a:solidFill>
                            <a:schemeClr val="tx1"/>
                          </a:solidFill>
                          <a:latin typeface="+mn-lt"/>
                          <a:cs typeface="Amatic SC" panose="00000500000000000000" pitchFamily="2" charset="-79"/>
                        </a:rPr>
                        <a:t>Evening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Proud Clouds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Share </a:t>
                      </a:r>
                      <a:r>
                        <a:rPr lang="en-GB" sz="1050" dirty="0">
                          <a:solidFill>
                            <a:schemeClr val="tx1"/>
                          </a:solidFill>
                          <a:latin typeface="+mn-lt"/>
                          <a:cs typeface="Amatic SC" panose="00000500000000000000" pitchFamily="2" charset="-79"/>
                        </a:rPr>
                        <a:t>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Stay and Read morning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Look at me! Talent show!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Proud Clouds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Art workshop / Gallery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Proud Clouds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Maths</a:t>
                      </a:r>
                      <a:r>
                        <a:rPr lang="en-US" sz="1050" dirty="0">
                          <a:solidFill>
                            <a:schemeClr val="tx1"/>
                          </a:solidFill>
                          <a:latin typeface="+mn-lt"/>
                          <a:cs typeface="Amatic SC" panose="00000500000000000000" pitchFamily="2" charset="-79"/>
                        </a:rPr>
                        <a:t> Morning – Look how far we have come!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Proud Clouds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Share a story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Sports</a:t>
                      </a:r>
                      <a:r>
                        <a:rPr lang="en-US" sz="1050" baseline="0" dirty="0" smtClean="0">
                          <a:solidFill>
                            <a:schemeClr val="tx1"/>
                          </a:solidFill>
                          <a:latin typeface="+mn-lt"/>
                          <a:cs typeface="Amatic SC" panose="00000500000000000000" pitchFamily="2" charset="-79"/>
                        </a:rPr>
                        <a:t> Day</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
        <p:nvSpPr>
          <p:cNvPr id="7" name="TextBox 6">
            <a:extLst>
              <a:ext uri="{FF2B5EF4-FFF2-40B4-BE49-F238E27FC236}">
                <a16:creationId xmlns:a16="http://schemas.microsoft.com/office/drawing/2014/main" id="{83A7148B-508C-46A0-A43F-8114FE320137}"/>
              </a:ext>
            </a:extLst>
          </p:cNvPr>
          <p:cNvSpPr txBox="1"/>
          <p:nvPr/>
        </p:nvSpPr>
        <p:spPr>
          <a:xfrm>
            <a:off x="3849244" y="6388557"/>
            <a:ext cx="6094520" cy="307777"/>
          </a:xfrm>
          <a:prstGeom prst="rect">
            <a:avLst/>
          </a:prstGeom>
          <a:noFill/>
        </p:spPr>
        <p:txBody>
          <a:bodyPr wrap="square">
            <a:spAutoFit/>
          </a:bodyPr>
          <a:lstStyle/>
          <a:p>
            <a:r>
              <a:rPr lang="en-US" sz="1400" i="1" dirty="0">
                <a:solidFill>
                  <a:schemeClr val="bg1">
                    <a:lumMod val="50000"/>
                  </a:schemeClr>
                </a:solidFill>
                <a:effectLst/>
              </a:rPr>
              <a:t>We recognise that all children are unique and special.</a:t>
            </a:r>
            <a:endParaRPr lang="en-GB" sz="1400" i="1" dirty="0">
              <a:solidFill>
                <a:schemeClr val="bg1">
                  <a:lumMod val="50000"/>
                </a:schemeClr>
              </a:solidFill>
            </a:endParaRPr>
          </a:p>
        </p:txBody>
      </p:sp>
    </p:spTree>
    <p:extLst>
      <p:ext uri="{BB962C8B-B14F-4D97-AF65-F5344CB8AC3E}">
        <p14:creationId xmlns:p14="http://schemas.microsoft.com/office/powerpoint/2010/main" val="44798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72539953"/>
              </p:ext>
            </p:extLst>
          </p:nvPr>
        </p:nvGraphicFramePr>
        <p:xfrm>
          <a:off x="197738" y="719663"/>
          <a:ext cx="11796523" cy="5695163"/>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sz="1600" dirty="0">
                        <a:latin typeface="NTPreCursivefk" panose="0300040000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Autumn 1</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NTPreCursivefk" panose="03000400000000000000" pitchFamily="66" charset="0"/>
                          <a:cs typeface="Amatic SC" panose="00000500000000000000" pitchFamily="2" charset="-79"/>
                        </a:rPr>
                        <a:t>Autumn 2</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Spring 1</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Spring 2</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Summer 1</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Summer 2</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1800" b="0" dirty="0">
                          <a:latin typeface="NTPreCursivefk" panose="03000400000000000000" pitchFamily="66" charset="0"/>
                          <a:cs typeface="Amatic SC" panose="00000500000000000000" pitchFamily="2" charset="-79"/>
                        </a:rPr>
                        <a:t>General Themes </a:t>
                      </a:r>
                      <a:endParaRPr lang="en-GB" sz="1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8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latin typeface="NTPreCursivefk" panose="03000400000000000000" pitchFamily="66" charset="0"/>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latin typeface="NTPreCursivefk" panose="03000400000000000000" pitchFamily="66" charset="0"/>
                        </a:rPr>
                        <a:t>Talk to parents about what language they speak at home, try and learn a few key words and celebrate multilingualism in your setting. </a:t>
                      </a:r>
                      <a:endParaRPr lang="en-GB" sz="9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mn-lt"/>
                        </a:rPr>
                        <a:t>The development of children’s spoken language underpins all seven areas of learning and development. Children’s </a:t>
                      </a:r>
                      <a:r>
                        <a:rPr lang="en-US" sz="1200" b="1" i="0" dirty="0">
                          <a:latin typeface="+mn-lt"/>
                        </a:rPr>
                        <a:t>back-and-forth interactions </a:t>
                      </a:r>
                      <a:r>
                        <a:rPr lang="en-US" sz="1200" b="0" i="0" dirty="0">
                          <a:latin typeface="+mn-lt"/>
                        </a:rPr>
                        <a:t>from an early age form the foundations for language and cognitive development. The number and quality of the conversations they have with adults and peers throughout the day in a </a:t>
                      </a:r>
                      <a:r>
                        <a:rPr lang="en-US" sz="1200" b="1" i="0" dirty="0">
                          <a:latin typeface="+mn-lt"/>
                        </a:rPr>
                        <a:t>language-rich environment</a:t>
                      </a:r>
                      <a:r>
                        <a:rPr lang="en-US" sz="1200" b="0" i="0" dirty="0">
                          <a:latin typeface="+mn-lt"/>
                        </a:rPr>
                        <a:t> is crucial. By commenting on what children are interested in or doing, and echoing back what they say with </a:t>
                      </a:r>
                      <a:r>
                        <a:rPr lang="en-US" sz="1200" b="1" i="0" dirty="0">
                          <a:latin typeface="+mn-lt"/>
                        </a:rPr>
                        <a:t>new vocabulary added</a:t>
                      </a:r>
                      <a:r>
                        <a:rPr lang="en-US" sz="1200" b="0" i="0" dirty="0">
                          <a:latin typeface="+mn-lt"/>
                        </a:rPr>
                        <a:t>, practitioners will build children's language effectively</a:t>
                      </a:r>
                      <a:r>
                        <a:rPr lang="en-US" sz="1200" b="1" i="0" dirty="0">
                          <a:latin typeface="+mn-lt"/>
                        </a:rPr>
                        <a:t>. Reading frequently to children</a:t>
                      </a:r>
                      <a:r>
                        <a:rPr lang="en-US" sz="1200" b="0" i="0" dirty="0">
                          <a:latin typeface="+mn-lt"/>
                        </a:rPr>
                        <a:t>, and </a:t>
                      </a:r>
                      <a:r>
                        <a:rPr lang="en-US" sz="1200" b="1" i="0" dirty="0">
                          <a:latin typeface="+mn-lt"/>
                        </a:rPr>
                        <a:t>engaging them actively in stories</a:t>
                      </a:r>
                      <a:r>
                        <a:rPr lang="en-US" sz="1200" b="0" i="0" dirty="0">
                          <a:latin typeface="+mn-lt"/>
                        </a:rPr>
                        <a:t>, non-fiction, rhymes and poems, and then providing them with extensive opportunities to use and </a:t>
                      </a:r>
                      <a:r>
                        <a:rPr lang="en-US" sz="1200" b="1" i="0" dirty="0">
                          <a:latin typeface="+mn-lt"/>
                        </a:rPr>
                        <a:t>embed new words in a range of contexts, </a:t>
                      </a:r>
                      <a:r>
                        <a:rPr lang="en-US" sz="1200" b="0" i="0" dirty="0">
                          <a:latin typeface="+mn-lt"/>
                        </a:rPr>
                        <a:t>will give children the opportunity to thrive. Through </a:t>
                      </a:r>
                      <a:r>
                        <a:rPr lang="en-US" sz="1200" b="1" i="0" dirty="0">
                          <a:latin typeface="+mn-lt"/>
                        </a:rPr>
                        <a:t>conversation, story-telling and role play</a:t>
                      </a:r>
                      <a:r>
                        <a:rPr lang="en-US" sz="1200" b="0" i="0" dirty="0">
                          <a:latin typeface="+mn-lt"/>
                        </a:rPr>
                        <a:t>, where children </a:t>
                      </a:r>
                      <a:r>
                        <a:rPr lang="en-US" sz="1200" b="1" i="0" dirty="0">
                          <a:latin typeface="+mn-lt"/>
                        </a:rPr>
                        <a:t>share their ideas </a:t>
                      </a:r>
                      <a:r>
                        <a:rPr lang="en-US" sz="1200" b="0" i="0" dirty="0">
                          <a:latin typeface="+mn-lt"/>
                        </a:rPr>
                        <a:t>with support and </a:t>
                      </a:r>
                      <a:r>
                        <a:rPr lang="en-US" sz="1200" b="1" i="0" dirty="0">
                          <a:latin typeface="+mn-lt"/>
                        </a:rPr>
                        <a:t>modelling</a:t>
                      </a:r>
                      <a:r>
                        <a:rPr lang="en-US" sz="1200" b="0" i="0" dirty="0">
                          <a:latin typeface="+mn-lt"/>
                        </a:rPr>
                        <a:t> from their teacher, and sensitive questioning that invites them to elaborate, children become comfortable using a </a:t>
                      </a:r>
                      <a:r>
                        <a:rPr lang="en-US" sz="1200" b="1" i="0" dirty="0">
                          <a:latin typeface="+mn-lt"/>
                        </a:rPr>
                        <a:t>rich range of vocabulary </a:t>
                      </a:r>
                      <a:r>
                        <a:rPr lang="en-US" sz="1200" b="0" i="0" dirty="0">
                          <a:latin typeface="+mn-lt"/>
                        </a:rPr>
                        <a:t>and </a:t>
                      </a:r>
                      <a:r>
                        <a:rPr lang="en-US" sz="1200" b="1" i="0" dirty="0">
                          <a:latin typeface="+mn-lt"/>
                        </a:rPr>
                        <a:t>language structures.</a:t>
                      </a:r>
                      <a:endParaRPr lang="en-US" sz="120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050" dirty="0">
                          <a:latin typeface="NTPreCursivefk" panose="03000400000000000000" pitchFamily="66" charset="0"/>
                        </a:rPr>
                        <a:t>Whole EYFS Focus – C&amp;L is developed throughout the year through high quality interactions, daily group discussions, sharing circles, </a:t>
                      </a:r>
                      <a:r>
                        <a:rPr lang="en-US" sz="1050" dirty="0" smtClean="0">
                          <a:latin typeface="NTPreCursivefk" panose="03000400000000000000" pitchFamily="66" charset="0"/>
                        </a:rPr>
                        <a:t>RSHE </a:t>
                      </a:r>
                      <a:r>
                        <a:rPr lang="en-US" sz="1050" dirty="0">
                          <a:latin typeface="NTPreCursivefk" panose="03000400000000000000" pitchFamily="66" charset="0"/>
                        </a:rPr>
                        <a:t>times,  stories, singing, speech and language </a:t>
                      </a:r>
                      <a:r>
                        <a:rPr lang="en-US" sz="1050" dirty="0" smtClean="0">
                          <a:latin typeface="NTPreCursivefk" panose="03000400000000000000" pitchFamily="66" charset="0"/>
                        </a:rPr>
                        <a:t>interventions, English curriculum,  </a:t>
                      </a:r>
                      <a:r>
                        <a:rPr lang="en-US" sz="1050" dirty="0">
                          <a:latin typeface="NTPreCursivefk" panose="03000400000000000000" pitchFamily="66" charset="0"/>
                        </a:rPr>
                        <a:t>EYFS productions, assemblies  and weekly interventions. </a:t>
                      </a:r>
                    </a:p>
                    <a:p>
                      <a:pPr algn="ctr"/>
                      <a:endParaRPr lang="en-US" sz="1050" dirty="0">
                        <a:latin typeface="NTPreCursivefk" panose="03000400000000000000" pitchFamily="66" charset="0"/>
                      </a:endParaRPr>
                    </a:p>
                    <a:p>
                      <a:pPr algn="ctr"/>
                      <a:endParaRPr lang="en-US" sz="1050" b="1" dirty="0">
                        <a:latin typeface="NTPreCursivefk" panose="03000400000000000000" pitchFamily="66" charset="0"/>
                        <a:cs typeface="Amatic SC" panose="00000500000000000000" pitchFamily="2" charset="-79"/>
                      </a:endParaRPr>
                    </a:p>
                    <a:p>
                      <a:pPr algn="ctr"/>
                      <a:r>
                        <a:rPr lang="en-US" sz="2400" b="1" dirty="0">
                          <a:latin typeface="NTPreCursivefk" panose="03000400000000000000" pitchFamily="66" charset="0"/>
                          <a:cs typeface="Amatic SC" panose="00000500000000000000" pitchFamily="2" charset="-79"/>
                        </a:rPr>
                        <a:t>Daily story time </a:t>
                      </a:r>
                      <a:endParaRPr lang="en-GB" sz="24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Familiar Print</a:t>
                      </a:r>
                    </a:p>
                    <a:p>
                      <a:pPr algn="ctr"/>
                      <a:r>
                        <a:rPr lang="en-US" sz="1100" b="0" dirty="0">
                          <a:solidFill>
                            <a:schemeClr val="tx1"/>
                          </a:solidFill>
                          <a:latin typeface="+mn-lt"/>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latin typeface="+mn-lt"/>
                          <a:cs typeface="Amatic SC" panose="00000500000000000000" pitchFamily="2" charset="-79"/>
                        </a:rPr>
                        <a:t>Mood Monsters </a:t>
                      </a:r>
                      <a:endParaRPr lang="en-US" sz="1100" b="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smtClean="0">
                          <a:solidFill>
                            <a:schemeClr val="tx1"/>
                          </a:solidFill>
                          <a:latin typeface="+mn-lt"/>
                          <a:cs typeface="Amatic SC" panose="00000500000000000000" pitchFamily="2" charset="-79"/>
                        </a:rPr>
                        <a:t>Shared </a:t>
                      </a:r>
                      <a:r>
                        <a:rPr lang="en-US" sz="1100" b="0" dirty="0">
                          <a:solidFill>
                            <a:schemeClr val="tx1"/>
                          </a:solidFill>
                          <a:latin typeface="+mn-lt"/>
                          <a:cs typeface="Amatic SC" panose="00000500000000000000" pitchFamily="2" charset="-79"/>
                        </a:rPr>
                        <a:t>stories </a:t>
                      </a:r>
                    </a:p>
                    <a:p>
                      <a:pPr algn="ctr"/>
                      <a:r>
                        <a:rPr lang="en-US" sz="1100" b="0" dirty="0">
                          <a:solidFill>
                            <a:schemeClr val="tx1"/>
                          </a:solidFill>
                          <a:latin typeface="+mn-lt"/>
                          <a:cs typeface="Amatic SC" panose="00000500000000000000" pitchFamily="2" charset="-79"/>
                        </a:rPr>
                        <a:t>All about me! </a:t>
                      </a:r>
                    </a:p>
                    <a:p>
                      <a:pPr algn="ctr"/>
                      <a:r>
                        <a:rPr lang="en-US" sz="1100" dirty="0"/>
                        <a:t>Model talk routines through the day. For example, arriving in school: “Good morning, how are you?”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a story! </a:t>
                      </a:r>
                    </a:p>
                    <a:p>
                      <a:pPr algn="ctr"/>
                      <a:r>
                        <a:rPr lang="en-US" sz="1100" b="0" dirty="0">
                          <a:solidFill>
                            <a:schemeClr val="tx1"/>
                          </a:solidFill>
                          <a:latin typeface="+mn-lt"/>
                          <a:cs typeface="Amatic SC" panose="00000500000000000000" pitchFamily="2" charset="-79"/>
                        </a:rPr>
                        <a:t>Settling in activities</a:t>
                      </a:r>
                    </a:p>
                    <a:p>
                      <a:pPr algn="ctr"/>
                      <a:r>
                        <a:rPr lang="en-US" sz="1100" b="0" dirty="0">
                          <a:solidFill>
                            <a:schemeClr val="tx1"/>
                          </a:solidFill>
                          <a:latin typeface="+mn-lt"/>
                          <a:cs typeface="Amatic SC" panose="00000500000000000000" pitchFamily="2" charset="-79"/>
                        </a:rPr>
                        <a:t>Develop vocabulary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latin typeface="+mn-lt"/>
                          <a:cs typeface="Amatic SC" panose="00000500000000000000" pitchFamily="2" charset="-79"/>
                        </a:rPr>
                        <a:t>Tell me a story - retelling stories</a:t>
                      </a:r>
                    </a:p>
                    <a:p>
                      <a:pPr algn="ctr"/>
                      <a:r>
                        <a:rPr lang="en-US" sz="1100" b="0" dirty="0">
                          <a:solidFill>
                            <a:schemeClr val="tx1"/>
                          </a:solidFill>
                          <a:latin typeface="+mn-lt"/>
                          <a:cs typeface="Amatic SC" panose="00000500000000000000" pitchFamily="2" charset="-79"/>
                        </a:rPr>
                        <a:t>Story language </a:t>
                      </a:r>
                    </a:p>
                    <a:p>
                      <a:pPr algn="ctr"/>
                      <a:r>
                        <a:rPr lang="en-US" sz="1100" b="0" dirty="0">
                          <a:solidFill>
                            <a:schemeClr val="tx1"/>
                          </a:solidFill>
                          <a:latin typeface="+mn-lt"/>
                          <a:cs typeface="Amatic SC" panose="00000500000000000000" pitchFamily="2" charset="-79"/>
                        </a:rPr>
                        <a:t>Word hunts</a:t>
                      </a:r>
                    </a:p>
                    <a:p>
                      <a:pPr algn="ctr"/>
                      <a:r>
                        <a:rPr lang="en-US" sz="1100" b="0" dirty="0">
                          <a:solidFill>
                            <a:schemeClr val="tx1"/>
                          </a:solidFill>
                          <a:latin typeface="+mn-lt"/>
                          <a:cs typeface="Amatic SC" panose="00000500000000000000" pitchFamily="2" charset="-79"/>
                        </a:rPr>
                        <a:t>Listening and responding to stories</a:t>
                      </a:r>
                    </a:p>
                    <a:p>
                      <a:pPr algn="ctr"/>
                      <a:r>
                        <a:rPr lang="en-US" sz="1100" b="0" dirty="0">
                          <a:solidFill>
                            <a:schemeClr val="tx1"/>
                          </a:solidFill>
                          <a:latin typeface="+mn-lt"/>
                          <a:cs typeface="Amatic SC" panose="00000500000000000000" pitchFamily="2" charset="-79"/>
                        </a:rPr>
                        <a:t>Following instructions  </a:t>
                      </a:r>
                    </a:p>
                    <a:p>
                      <a:pPr algn="ctr"/>
                      <a:r>
                        <a:rPr lang="en-US" sz="1100" b="0" dirty="0">
                          <a:solidFill>
                            <a:schemeClr val="tx1"/>
                          </a:solidFill>
                          <a:latin typeface="+mn-lt"/>
                          <a:cs typeface="Amatic SC" panose="00000500000000000000" pitchFamily="2" charset="-79"/>
                        </a:rPr>
                        <a:t>Takes part in discussion </a:t>
                      </a:r>
                    </a:p>
                    <a:p>
                      <a:pPr algn="ctr"/>
                      <a:r>
                        <a:rPr lang="en-US" sz="1100" dirty="0"/>
                        <a:t>Understand how to listen carefully and why listening is important.</a:t>
                      </a:r>
                    </a:p>
                    <a:p>
                      <a:pPr algn="ctr"/>
                      <a:r>
                        <a:rPr lang="en-US" sz="1100" dirty="0"/>
                        <a:t>Use new vocabulary through the day.</a:t>
                      </a:r>
                    </a:p>
                    <a:p>
                      <a:pPr algn="ctr"/>
                      <a:r>
                        <a:rPr lang="en-US" sz="1100" dirty="0"/>
                        <a:t>Choose books that will develop their vocabulary.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Discovering Passions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b="0" dirty="0">
                          <a:solidFill>
                            <a:schemeClr val="tx1"/>
                          </a:solidFill>
                          <a:latin typeface="+mn-lt"/>
                          <a:cs typeface="Amatic SC" panose="00000500000000000000" pitchFamily="2" charset="-79"/>
                        </a:rPr>
                        <a:t>Story invention – talk it!</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picture cue cards to talk about an object: “What colour is it? Where would you find it? </a:t>
                      </a:r>
                    </a:p>
                    <a:p>
                      <a:pPr algn="ctr"/>
                      <a:r>
                        <a:rPr lang="en-US" sz="1100" b="0" dirty="0">
                          <a:solidFill>
                            <a:schemeClr val="tx1"/>
                          </a:solidFill>
                          <a:latin typeface="+mn-lt"/>
                          <a:cs typeface="Amatic SC" panose="00000500000000000000" pitchFamily="2" charset="-79"/>
                        </a:rPr>
                        <a:t>Sustained focus when listening to a story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What happened?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panose="00000500000000000000" pitchFamily="2" charset="-79"/>
                      </a:endParaRPr>
                    </a:p>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a:solidFill>
                            <a:schemeClr val="tx1"/>
                          </a:solidFill>
                          <a:latin typeface="+mn-lt"/>
                          <a:cs typeface="Amatic SC" panose="00000500000000000000" pitchFamily="2" charset="-79"/>
                        </a:rPr>
                        <a:t>Show and tell </a:t>
                      </a:r>
                    </a:p>
                    <a:p>
                      <a:pPr algn="ctr"/>
                      <a:r>
                        <a:rPr lang="en-US" sz="1100" b="0" dirty="0">
                          <a:solidFill>
                            <a:schemeClr val="tx1"/>
                          </a:solidFill>
                          <a:latin typeface="+mn-lt"/>
                          <a:cs typeface="Amatic SC" panose="00000500000000000000" pitchFamily="2" charset="-79"/>
                        </a:rPr>
                        <a:t>Weekend news </a:t>
                      </a:r>
                    </a:p>
                    <a:p>
                      <a:pPr algn="ctr"/>
                      <a:r>
                        <a:rPr lang="en-US" sz="1100" b="0" dirty="0">
                          <a:solidFill>
                            <a:schemeClr val="tx1"/>
                          </a:solidFill>
                          <a:latin typeface="+mn-lt"/>
                          <a:cs typeface="Amatic SC" panose="00000500000000000000" pitchFamily="2" charset="-79"/>
                        </a:rPr>
                        <a:t>Discovering Passions </a:t>
                      </a:r>
                    </a:p>
                    <a:p>
                      <a:pPr algn="ctr"/>
                      <a:r>
                        <a:rPr lang="en-US" sz="1100" dirty="0"/>
                        <a:t>Read aloud books to children that will extend their knowledge of the world and illustrate a current topic. Select books containing photographs and pictures, for example, places in different weather conditions and seasons.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dirty="0">
                <a:solidFill>
                  <a:schemeClr val="bg1">
                    <a:lumMod val="50000"/>
                  </a:schemeClr>
                </a:solidFill>
              </a:rPr>
              <a:t>We understand that children will make progress at different times.  There is no right time… they will progress when they are ready.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13350" y="202455"/>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9067521"/>
              </p:ext>
            </p:extLst>
          </p:nvPr>
        </p:nvGraphicFramePr>
        <p:xfrm>
          <a:off x="187378" y="467118"/>
          <a:ext cx="11922031" cy="6091403"/>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Autumn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NTPreCursivefk" panose="03000400000000000000" pitchFamily="66" charset="0"/>
                          <a:cs typeface="Amatic SC" panose="00000500000000000000" pitchFamily="2" charset="-79"/>
                        </a:rPr>
                        <a:t>Autumn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800" b="0" dirty="0">
                          <a:latin typeface="NTPreCursivefk" panose="03000400000000000000" pitchFamily="66" charset="0"/>
                          <a:cs typeface="Amatic SC" panose="00000500000000000000" pitchFamily="2" charset="-79"/>
                        </a:rPr>
                        <a:t>General Themes </a:t>
                      </a:r>
                      <a:endParaRPr lang="en-GB" sz="1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18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18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1800" b="1" dirty="0">
                          <a:latin typeface="NTPreCursivefk" panose="03000400000000000000" pitchFamily="66" charset="0"/>
                          <a:cs typeface="Amatic SC" panose="00000500000000000000" pitchFamily="2" charset="-79"/>
                        </a:rPr>
                        <a:t>Personal, Social and Emotional Development  </a:t>
                      </a:r>
                      <a:endParaRPr lang="en-GB" sz="18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1800" b="1" dirty="0">
                          <a:latin typeface="NTPreCursivefk" panose="03000400000000000000" pitchFamily="66" charset="0"/>
                          <a:cs typeface="Amatic SC" panose="00000500000000000000" pitchFamily="2" charset="-79"/>
                        </a:rPr>
                        <a:t>Managing Self </a:t>
                      </a:r>
                    </a:p>
                    <a:p>
                      <a:pPr algn="ctr"/>
                      <a:endParaRPr lang="en-US" sz="1800" b="1" dirty="0">
                        <a:latin typeface="NTPreCursivefk" panose="03000400000000000000" pitchFamily="66" charset="0"/>
                        <a:cs typeface="Amatic SC" panose="00000500000000000000" pitchFamily="2" charset="-79"/>
                      </a:endParaRPr>
                    </a:p>
                    <a:p>
                      <a:pPr algn="ctr"/>
                      <a:r>
                        <a:rPr lang="en-US" sz="2000" b="1" dirty="0">
                          <a:latin typeface="NTPreCursivefk" panose="03000400000000000000" pitchFamily="66" charset="0"/>
                          <a:cs typeface="Amatic SC" panose="00000500000000000000" pitchFamily="2" charset="-79"/>
                        </a:rPr>
                        <a:t>Self -  Regulation</a:t>
                      </a:r>
                    </a:p>
                    <a:p>
                      <a:pPr algn="ctr"/>
                      <a:endParaRPr lang="en-US" sz="2000" b="1" dirty="0">
                        <a:solidFill>
                          <a:srgbClr val="CC66FF"/>
                        </a:solidFill>
                        <a:latin typeface="NTPreCursivefk" panose="03000400000000000000" pitchFamily="66" charset="0"/>
                        <a:cs typeface="Amatic SC" panose="00000500000000000000" pitchFamily="2" charset="-79"/>
                      </a:endParaRPr>
                    </a:p>
                    <a:p>
                      <a:pPr algn="ctr"/>
                      <a:r>
                        <a:rPr lang="en-US" sz="1600" b="1" dirty="0">
                          <a:solidFill>
                            <a:srgbClr val="CC66FF"/>
                          </a:solidFill>
                          <a:latin typeface="NTPreCursivefk" panose="03000400000000000000" pitchFamily="66" charset="0"/>
                          <a:cs typeface="Amatic SC" panose="00000500000000000000" pitchFamily="2" charset="-79"/>
                        </a:rPr>
                        <a:t>Link to Behaviour for Learning  </a:t>
                      </a:r>
                    </a:p>
                    <a:p>
                      <a:pPr algn="ctr"/>
                      <a:endParaRPr lang="en-GB" sz="1600" b="1" dirty="0">
                        <a:solidFill>
                          <a:srgbClr val="CC66FF"/>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relationships</a:t>
                      </a:r>
                    </a:p>
                    <a:p>
                      <a:pPr algn="ctr"/>
                      <a:r>
                        <a:rPr lang="en-US" sz="900" b="0" dirty="0">
                          <a:solidFill>
                            <a:schemeClr val="tx1"/>
                          </a:solidFill>
                          <a:latin typeface="+mn-lt"/>
                          <a:cs typeface="Amatic SC" panose="00000500000000000000" pitchFamily="2" charset="-79"/>
                        </a:rPr>
                        <a:t>Dreams and Goals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dirty="0">
                          <a:solidFill>
                            <a:schemeClr val="tx1"/>
                          </a:solidFill>
                        </a:rPr>
                        <a:t>Getting on and falling out. </a:t>
                      </a:r>
                    </a:p>
                    <a:p>
                      <a:pPr algn="ctr"/>
                      <a:r>
                        <a:rPr lang="en-US" sz="900" b="0" dirty="0">
                          <a:solidFill>
                            <a:schemeClr val="tx1"/>
                          </a:solidFill>
                        </a:rPr>
                        <a:t>How to deal with anger Emotions</a:t>
                      </a:r>
                    </a:p>
                    <a:p>
                      <a:pPr algn="ctr"/>
                      <a:r>
                        <a:rPr lang="en-US" sz="900" b="0" dirty="0">
                          <a:solidFill>
                            <a:schemeClr val="tx1"/>
                          </a:solidFill>
                        </a:rPr>
                        <a:t>Self - Confidence </a:t>
                      </a:r>
                    </a:p>
                    <a:p>
                      <a:pPr algn="ctr"/>
                      <a:r>
                        <a:rPr lang="en-US" sz="900" dirty="0"/>
                        <a:t>Build constructive and respectful relationships.</a:t>
                      </a:r>
                    </a:p>
                    <a:p>
                      <a:pPr algn="ctr"/>
                      <a:r>
                        <a:rPr lang="en-US" sz="900" dirty="0"/>
                        <a:t>Ask children to explain to others how they thought about a problem or an emotion and how they dealt with it.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Good to be me Feelings </a:t>
                      </a:r>
                    </a:p>
                    <a:p>
                      <a:pPr algn="ctr"/>
                      <a:r>
                        <a:rPr lang="en-US" sz="900" b="0" dirty="0">
                          <a:solidFill>
                            <a:schemeClr val="tx1"/>
                          </a:solidFill>
                        </a:rPr>
                        <a:t>Learning about qualities and differences </a:t>
                      </a:r>
                    </a:p>
                    <a:p>
                      <a:pPr algn="ctr"/>
                      <a:r>
                        <a:rPr lang="en-US" sz="900" b="0" dirty="0">
                          <a:solidFill>
                            <a:schemeClr val="tx1"/>
                          </a:solidFill>
                          <a:latin typeface="+mn-lt"/>
                          <a:cs typeface="Amatic SC" panose="00000500000000000000" pitchFamily="2" charset="-79"/>
                        </a:rPr>
                        <a:t>Celebrating differences</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Relationships </a:t>
                      </a:r>
                    </a:p>
                    <a:p>
                      <a:pPr algn="ctr"/>
                      <a:r>
                        <a:rPr lang="en-US" sz="900" b="0" dirty="0">
                          <a:solidFill>
                            <a:schemeClr val="tx1"/>
                          </a:solidFill>
                        </a:rPr>
                        <a:t>What makes a good friend?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b="0" dirty="0">
                          <a:solidFill>
                            <a:schemeClr val="tx1"/>
                          </a:solidFill>
                          <a:latin typeface="+mn-lt"/>
                          <a:cs typeface="Amatic SC" panose="00000500000000000000" pitchFamily="2" charset="-79"/>
                        </a:rPr>
                        <a:t>Looking After our Planet </a:t>
                      </a:r>
                    </a:p>
                    <a:p>
                      <a:pPr algn="ctr"/>
                      <a:r>
                        <a:rPr lang="en-US" sz="900" dirty="0"/>
                        <a:t>Give children strategies for staying calm in the face of frustration. Talk them through why we take turns, wait politely, tidy up after ourselves and so on</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 and so on.</a:t>
                      </a:r>
                      <a:endParaRPr lang="en-GB" sz="900" b="0" dirty="0">
                        <a:solidFill>
                          <a:schemeClr val="tx1"/>
                        </a:solidFill>
                        <a:latin typeface="+mn-lt"/>
                        <a:cs typeface="Amatic SC" panose="00000500000000000000" pitchFamily="2" charset="-79"/>
                      </a:endParaRPr>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algn="ctr"/>
                      <a:r>
                        <a:rPr lang="en-US" sz="900" dirty="0"/>
                        <a:t>Model positive behaviour and highlight exemplary behaviour of children in class, narrating what was kind and considerate about the behaviour.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dirty="0">
                          <a:solidFill>
                            <a:schemeClr val="tx1"/>
                          </a:solidFill>
                          <a:latin typeface="+mn-lt"/>
                          <a:cs typeface="RM Typerighter old" panose="00000400000000000000" pitchFamily="2" charset="-79"/>
                        </a:rPr>
                        <a:t>Show an understanding of their own feelings and those of others, and begin to </a:t>
                      </a:r>
                      <a:r>
                        <a:rPr lang="en-US" sz="900" b="1" dirty="0">
                          <a:solidFill>
                            <a:schemeClr val="tx1"/>
                          </a:solidFill>
                          <a:latin typeface="+mn-lt"/>
                          <a:cs typeface="RM Typerighter old" panose="00000400000000000000" pitchFamily="2" charset="-79"/>
                        </a:rPr>
                        <a:t>regulate their behaviour accordingly</a:t>
                      </a:r>
                      <a:r>
                        <a:rPr lang="en-US" sz="900" dirty="0">
                          <a:solidFill>
                            <a:schemeClr val="tx1"/>
                          </a:solidFill>
                          <a:latin typeface="+mn-lt"/>
                          <a:cs typeface="RM Typerighter old" panose="00000400000000000000" pitchFamily="2" charset="-79"/>
                        </a:rPr>
                        <a:t>. Set and work towards simple goals, being able to wait for what they want and </a:t>
                      </a:r>
                      <a:r>
                        <a:rPr lang="en-US" sz="900" b="1" dirty="0">
                          <a:solidFill>
                            <a:schemeClr val="tx1"/>
                          </a:solidFill>
                          <a:latin typeface="+mn-lt"/>
                          <a:cs typeface="RM Typerighter old" panose="00000400000000000000" pitchFamily="2" charset="-79"/>
                        </a:rPr>
                        <a:t>control their immediate impulses when appropriate</a:t>
                      </a:r>
                      <a:r>
                        <a:rPr lang="en-US" sz="900" dirty="0">
                          <a:solidFill>
                            <a:schemeClr val="tx1"/>
                          </a:solidFill>
                          <a:latin typeface="+mn-lt"/>
                          <a:cs typeface="RM Typerighter old" panose="00000400000000000000" pitchFamily="2" charset="-79"/>
                        </a:rPr>
                        <a:t>. Give </a:t>
                      </a:r>
                      <a:r>
                        <a:rPr lang="en-US" sz="900" b="1" dirty="0">
                          <a:solidFill>
                            <a:schemeClr val="tx1"/>
                          </a:solidFill>
                          <a:latin typeface="+mn-lt"/>
                          <a:cs typeface="RM Typerighter old" panose="00000400000000000000" pitchFamily="2" charset="-79"/>
                        </a:rPr>
                        <a:t>focused attention to what the teacher says</a:t>
                      </a:r>
                      <a:r>
                        <a:rPr lang="en-US" sz="90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dirty="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gridSpan="4">
                  <a:txBody>
                    <a:bodyPr/>
                    <a:lstStyle/>
                    <a:p>
                      <a:pPr algn="ctr"/>
                      <a:r>
                        <a:rPr lang="en-US" sz="1100" b="0" i="1" kern="1200" dirty="0">
                          <a:solidFill>
                            <a:schemeClr val="tx1"/>
                          </a:solidFill>
                          <a:effectLst/>
                          <a:latin typeface="+mn-lt"/>
                          <a:ea typeface="+mn-ea"/>
                          <a:cs typeface="+mn-cs"/>
                        </a:rPr>
                        <a:t>“Self-regulatory skills can be defined as the ability of children to manage their own behaviour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49304" y="258556"/>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240434936"/>
              </p:ext>
            </p:extLst>
          </p:nvPr>
        </p:nvGraphicFramePr>
        <p:xfrm>
          <a:off x="682167" y="500602"/>
          <a:ext cx="11078284" cy="6116141"/>
        </p:xfrm>
        <a:graphic>
          <a:graphicData uri="http://schemas.openxmlformats.org/drawingml/2006/table">
            <a:tbl>
              <a:tblPr firstRow="1" bandRow="1">
                <a:tableStyleId>{5C22544A-7EE6-4342-B048-85BDC9FD1C3A}</a:tableStyleId>
              </a:tblPr>
              <a:tblGrid>
                <a:gridCol w="1526915">
                  <a:extLst>
                    <a:ext uri="{9D8B030D-6E8A-4147-A177-3AD203B41FA5}">
                      <a16:colId xmlns:a16="http://schemas.microsoft.com/office/drawing/2014/main" val="385991600"/>
                    </a:ext>
                  </a:extLst>
                </a:gridCol>
                <a:gridCol w="1638309">
                  <a:extLst>
                    <a:ext uri="{9D8B030D-6E8A-4147-A177-3AD203B41FA5}">
                      <a16:colId xmlns:a16="http://schemas.microsoft.com/office/drawing/2014/main" val="2865123548"/>
                    </a:ext>
                  </a:extLst>
                </a:gridCol>
                <a:gridCol w="1582612">
                  <a:extLst>
                    <a:ext uri="{9D8B030D-6E8A-4147-A177-3AD203B41FA5}">
                      <a16:colId xmlns:a16="http://schemas.microsoft.com/office/drawing/2014/main" val="872926247"/>
                    </a:ext>
                  </a:extLst>
                </a:gridCol>
                <a:gridCol w="1582612">
                  <a:extLst>
                    <a:ext uri="{9D8B030D-6E8A-4147-A177-3AD203B41FA5}">
                      <a16:colId xmlns:a16="http://schemas.microsoft.com/office/drawing/2014/main" val="1315738151"/>
                    </a:ext>
                  </a:extLst>
                </a:gridCol>
                <a:gridCol w="1582612">
                  <a:extLst>
                    <a:ext uri="{9D8B030D-6E8A-4147-A177-3AD203B41FA5}">
                      <a16:colId xmlns:a16="http://schemas.microsoft.com/office/drawing/2014/main" val="2709165749"/>
                    </a:ext>
                  </a:extLst>
                </a:gridCol>
                <a:gridCol w="1582612">
                  <a:extLst>
                    <a:ext uri="{9D8B030D-6E8A-4147-A177-3AD203B41FA5}">
                      <a16:colId xmlns:a16="http://schemas.microsoft.com/office/drawing/2014/main" val="2335150482"/>
                    </a:ext>
                  </a:extLst>
                </a:gridCol>
                <a:gridCol w="1582612">
                  <a:extLst>
                    <a:ext uri="{9D8B030D-6E8A-4147-A177-3AD203B41FA5}">
                      <a16:colId xmlns:a16="http://schemas.microsoft.com/office/drawing/2014/main" val="4046203905"/>
                    </a:ext>
                  </a:extLst>
                </a:gridCol>
              </a:tblGrid>
              <a:tr h="443878">
                <a:tc>
                  <a:txBody>
                    <a:bodyPr/>
                    <a:lstStyle/>
                    <a:p>
                      <a:pPr algn="ctr"/>
                      <a:endParaRPr lang="en-GB" sz="1600" dirty="0">
                        <a:latin typeface="NTPreCursivefk" panose="0300040000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NTPreCursivefk" panose="03000400000000000000" pitchFamily="66" charset="0"/>
                          <a:cs typeface="Amatic SC" panose="00000500000000000000" pitchFamily="2" charset="-79"/>
                        </a:rPr>
                        <a:t>Autumn 1</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NTPreCursivefk" panose="03000400000000000000" pitchFamily="66" charset="0"/>
                          <a:cs typeface="Amatic SC" panose="00000500000000000000" pitchFamily="2" charset="-79"/>
                        </a:rPr>
                        <a:t>Autumn 2</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NTPreCursivefk" panose="03000400000000000000" pitchFamily="66" charset="0"/>
                          <a:cs typeface="Amatic SC" panose="00000500000000000000" pitchFamily="2" charset="-79"/>
                        </a:rPr>
                        <a:t>Spring 1</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NTPreCursivefk" panose="03000400000000000000" pitchFamily="66" charset="0"/>
                          <a:cs typeface="Amatic SC" panose="00000500000000000000" pitchFamily="2" charset="-79"/>
                        </a:rPr>
                        <a:t>Spring 2</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NTPreCursivefk" panose="03000400000000000000" pitchFamily="66" charset="0"/>
                          <a:cs typeface="Amatic SC" panose="00000500000000000000" pitchFamily="2" charset="-79"/>
                        </a:rPr>
                        <a:t>Summer 1</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NTPreCursivefk" panose="03000400000000000000" pitchFamily="66" charset="0"/>
                          <a:cs typeface="Amatic SC" panose="00000500000000000000" pitchFamily="2" charset="-79"/>
                        </a:rPr>
                        <a:t>Summer 2</a:t>
                      </a:r>
                      <a:endParaRPr lang="en-GB" sz="1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6843">
                <a:tc>
                  <a:txBody>
                    <a:bodyPr/>
                    <a:lstStyle/>
                    <a:p>
                      <a:pPr algn="ctr"/>
                      <a:r>
                        <a:rPr lang="en-US" sz="1800" b="0" dirty="0">
                          <a:latin typeface="NTPreCursivefk" panose="03000400000000000000" pitchFamily="66" charset="0"/>
                          <a:cs typeface="Amatic SC" panose="00000500000000000000" pitchFamily="2" charset="-79"/>
                        </a:rPr>
                        <a:t>General Themes </a:t>
                      </a:r>
                      <a:endParaRPr lang="en-GB" sz="1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190878">
                <a:tc rowSpan="4">
                  <a:txBody>
                    <a:bodyPr/>
                    <a:lstStyle/>
                    <a:p>
                      <a:pPr algn="ctr"/>
                      <a:r>
                        <a:rPr lang="en-US" sz="1800" b="1" dirty="0">
                          <a:latin typeface="NTPreCursivefk" panose="03000400000000000000" pitchFamily="66" charset="0"/>
                          <a:cs typeface="Amatic SC" panose="00000500000000000000" pitchFamily="2" charset="-79"/>
                        </a:rPr>
                        <a:t>Physical development </a:t>
                      </a:r>
                    </a:p>
                    <a:p>
                      <a:pPr algn="ctr"/>
                      <a:endParaRPr lang="en-US" sz="900" b="0" dirty="0">
                        <a:latin typeface="NTPreCursivefk" panose="03000400000000000000" pitchFamily="66" charset="0"/>
                        <a:cs typeface="Amatic SC" panose="00000500000000000000" pitchFamily="2" charset="-79"/>
                      </a:endParaRPr>
                    </a:p>
                    <a:p>
                      <a:pPr algn="ctr"/>
                      <a:endParaRPr lang="en-US" sz="900" b="0" dirty="0">
                        <a:latin typeface="NTPreCursivefk" panose="03000400000000000000" pitchFamily="66" charset="0"/>
                        <a:cs typeface="Amatic SC" panose="00000500000000000000" pitchFamily="2" charset="-79"/>
                      </a:endParaRPr>
                    </a:p>
                    <a:p>
                      <a:pPr algn="ctr"/>
                      <a:endParaRPr lang="en-US" sz="900" b="0" dirty="0">
                        <a:latin typeface="NTPreCursivefk" panose="03000400000000000000" pitchFamily="66" charset="0"/>
                        <a:cs typeface="Amatic SC" panose="00000500000000000000" pitchFamily="2" charset="-79"/>
                      </a:endParaRPr>
                    </a:p>
                    <a:p>
                      <a:pPr algn="ctr"/>
                      <a:endParaRPr lang="en-US" sz="900" b="0" dirty="0">
                        <a:latin typeface="NTPreCursivefk" panose="03000400000000000000" pitchFamily="66" charset="0"/>
                        <a:cs typeface="Amatic SC" panose="00000500000000000000" pitchFamily="2" charset="-79"/>
                      </a:endParaRPr>
                    </a:p>
                    <a:p>
                      <a:pPr algn="ctr"/>
                      <a:endParaRPr lang="en-US" sz="900" b="0" dirty="0">
                        <a:latin typeface="NTPreCursivefk" panose="03000400000000000000" pitchFamily="66" charset="0"/>
                        <a:cs typeface="Amatic SC" panose="00000500000000000000" pitchFamily="2" charset="-79"/>
                      </a:endParaRPr>
                    </a:p>
                    <a:p>
                      <a:pPr algn="ctr"/>
                      <a:r>
                        <a:rPr lang="en-US" sz="2800" b="0" dirty="0">
                          <a:latin typeface="NTPreCursivefk" panose="03000400000000000000" pitchFamily="66" charset="0"/>
                          <a:cs typeface="Amatic SC" panose="00000500000000000000" pitchFamily="2" charset="-79"/>
                        </a:rPr>
                        <a:t>Fine motor </a:t>
                      </a:r>
                    </a:p>
                    <a:p>
                      <a:pPr algn="ctr"/>
                      <a:r>
                        <a:rPr lang="en-US" sz="800" dirty="0">
                          <a:latin typeface="NTPreCursivefk" panose="03000400000000000000" pitchFamily="66" charset="0"/>
                        </a:rPr>
                        <a:t>Continuously check the process of children’s handwriting (pencil grip and letter formation, including directionality). Provide extra help and guidance when needed.</a:t>
                      </a:r>
                    </a:p>
                    <a:p>
                      <a:pPr algn="ctr"/>
                      <a:endParaRPr lang="en-US" sz="700" dirty="0">
                        <a:latin typeface="NTPreCursivefk" panose="03000400000000000000" pitchFamily="66" charset="0"/>
                      </a:endParaRPr>
                    </a:p>
                    <a:p>
                      <a:pPr algn="ctr"/>
                      <a:r>
                        <a:rPr lang="en-US" sz="1200" b="1" dirty="0">
                          <a:solidFill>
                            <a:srgbClr val="CC66FF"/>
                          </a:solidFill>
                          <a:latin typeface="NTPreCursivefk" panose="03000400000000000000" pitchFamily="66" charset="0"/>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0" dirty="0">
                          <a:latin typeface="NTPreCursivefk" panose="03000400000000000000" pitchFamily="66" charset="0"/>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dirty="0">
                        <a:latin typeface="NTPreCursivefk"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C66FF"/>
                          </a:solidFill>
                          <a:latin typeface="NTPreCursivefk" panose="03000400000000000000" pitchFamily="66" charset="0"/>
                          <a:cs typeface="Amatic SC" panose="00000500000000000000" pitchFamily="2" charset="-79"/>
                        </a:rPr>
                        <a:t>Weekly Yoga Lesson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408082">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a:t>
                      </a:r>
                      <a:r>
                        <a:rPr lang="en-US" sz="800" dirty="0" smtClean="0">
                          <a:solidFill>
                            <a:schemeClr val="tx1"/>
                          </a:solidFill>
                        </a:rPr>
                        <a:t>formed</a:t>
                      </a:r>
                      <a:endParaRPr lang="en-US" sz="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527919">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skateboards, wheelbarrows, prams and carts are all good options</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 moving to music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104857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From Development Matters 20’:</a:t>
                      </a:r>
                    </a:p>
                    <a:p>
                      <a:pPr algn="ctr"/>
                      <a:r>
                        <a:rPr lang="en-US" sz="800" dirty="0"/>
                        <a:t>Revise and refine the fundamental movement skills they have already acquired: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a:t>
                      </a:r>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526773"/>
            <a:ext cx="12473126" cy="307777"/>
          </a:xfrm>
          <a:prstGeom prst="rect">
            <a:avLst/>
          </a:prstGeom>
          <a:noFill/>
        </p:spPr>
        <p:txBody>
          <a:bodyPr wrap="square">
            <a:spAutoFit/>
          </a:bodyPr>
          <a:lstStyle/>
          <a:p>
            <a:r>
              <a:rPr lang="en-US" sz="1400" i="1" dirty="0">
                <a:solidFill>
                  <a:schemeClr val="bg1">
                    <a:lumMod val="50000"/>
                  </a:schemeClr>
                </a:solidFill>
              </a:rPr>
              <a:t>All these ideas will be revisited each term. Children need time to practice and consolidate.   Repetition is a good thing.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761324" y="113359"/>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08211055"/>
              </p:ext>
            </p:extLst>
          </p:nvPr>
        </p:nvGraphicFramePr>
        <p:xfrm>
          <a:off x="385894" y="719664"/>
          <a:ext cx="11459364" cy="579494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Autumn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NTPreCursivefk" panose="03000400000000000000" pitchFamily="66" charset="0"/>
                          <a:cs typeface="Amatic SC" panose="00000500000000000000" pitchFamily="2" charset="-79"/>
                        </a:rPr>
                        <a:t>Autumn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NTPreCursivefk" panose="03000400000000000000" pitchFamily="66" charset="0"/>
                          <a:cs typeface="Amatic SC" panose="00000500000000000000" pitchFamily="2" charset="-79"/>
                        </a:rPr>
                        <a:t>General Themes </a:t>
                      </a:r>
                      <a:endParaRPr lang="en-GB" sz="20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NTPreCursivefk" panose="03000400000000000000" pitchFamily="66" charset="0"/>
                          <a:cs typeface="Amatic SC" panose="00000500000000000000" pitchFamily="2" charset="-79"/>
                        </a:rPr>
                        <a:t>Literacy</a:t>
                      </a:r>
                    </a:p>
                    <a:p>
                      <a:pPr algn="ctr"/>
                      <a:endParaRPr lang="en-US" sz="2400" b="0" dirty="0">
                        <a:latin typeface="NTPreCursivefk" panose="03000400000000000000" pitchFamily="66" charset="0"/>
                        <a:cs typeface="Amatic SC" panose="00000500000000000000" pitchFamily="2" charset="-79"/>
                      </a:endParaRPr>
                    </a:p>
                    <a:p>
                      <a:pPr algn="ctr"/>
                      <a:r>
                        <a:rPr lang="en-US" sz="2000" b="0" dirty="0">
                          <a:latin typeface="NTPreCursivefk" panose="03000400000000000000" pitchFamily="66" charset="0"/>
                          <a:cs typeface="Amatic SC" panose="00000500000000000000" pitchFamily="2" charset="-79"/>
                        </a:rPr>
                        <a:t>Comprehension</a:t>
                      </a:r>
                    </a:p>
                    <a:p>
                      <a:pPr algn="ctr"/>
                      <a:r>
                        <a:rPr lang="en-US" sz="2000" b="0" dirty="0">
                          <a:latin typeface="NTPreCursivefk" panose="03000400000000000000" pitchFamily="66" charset="0"/>
                          <a:cs typeface="Amatic SC" panose="00000500000000000000" pitchFamily="2" charset="-79"/>
                        </a:rPr>
                        <a:t>- Developing a passion for reading</a:t>
                      </a:r>
                    </a:p>
                    <a:p>
                      <a:pPr algn="ctr"/>
                      <a:r>
                        <a:rPr lang="en-US" sz="800" b="0" dirty="0">
                          <a:latin typeface="NTPreCursivefk" panose="03000400000000000000" pitchFamily="66" charset="0"/>
                          <a:cs typeface="Amatic SC" panose="00000500000000000000" pitchFamily="2" charset="-79"/>
                        </a:rPr>
                        <a:t>Children will visit the library weekly </a:t>
                      </a:r>
                    </a:p>
                    <a:p>
                      <a:pPr algn="ctr"/>
                      <a:endParaRPr lang="en-US" sz="2800" b="0" dirty="0">
                        <a:latin typeface="NTPreCursivefk" panose="03000400000000000000" pitchFamily="66" charset="0"/>
                        <a:cs typeface="Amatic SC" panose="00000500000000000000" pitchFamily="2" charset="-79"/>
                      </a:endParaRPr>
                    </a:p>
                    <a:p>
                      <a:pPr algn="ctr"/>
                      <a:r>
                        <a:rPr lang="en-US" sz="2800" b="0" dirty="0">
                          <a:latin typeface="NTPreCursivefk" panose="03000400000000000000" pitchFamily="66" charset="0"/>
                          <a:cs typeface="Amatic SC" panose="00000500000000000000" pitchFamily="2" charset="-79"/>
                        </a:rPr>
                        <a:t>Word</a:t>
                      </a:r>
                    </a:p>
                    <a:p>
                      <a:pPr algn="ctr"/>
                      <a:r>
                        <a:rPr lang="en-US" sz="2800" b="0" dirty="0">
                          <a:latin typeface="NTPreCursivefk" panose="03000400000000000000" pitchFamily="66" charset="0"/>
                          <a:cs typeface="Amatic SC" panose="00000500000000000000" pitchFamily="2" charset="-79"/>
                        </a:rPr>
                        <a:t> Reading </a:t>
                      </a:r>
                    </a:p>
                    <a:p>
                      <a:pPr algn="ctr"/>
                      <a:r>
                        <a:rPr lang="en-US" sz="800" b="0" i="0" kern="1200" dirty="0">
                          <a:solidFill>
                            <a:schemeClr val="dk1"/>
                          </a:solidFill>
                          <a:effectLst/>
                          <a:latin typeface="NTPreCursivefk" panose="03000400000000000000" pitchFamily="66" charset="0"/>
                          <a:ea typeface="+mn-ea"/>
                          <a:cs typeface="+mn-cs"/>
                        </a:rPr>
                        <a:t>Children will be working in different groups for Read Write Inc. SH – Focus on consolidation of set 1 sounds and Set 2 Sounds, Green words . Ditty sheets, introduction of Red Ditty Books and Purple books for more confident readers.</a:t>
                      </a:r>
                      <a:endParaRPr lang="en-GB" sz="8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a:solidFill>
                            <a:schemeClr val="tx1"/>
                          </a:solidFill>
                        </a:rPr>
                        <a:t>Making up stories with themselves as the main character – Using Tales Toolkit strategy. Encourage children to record stories through picture drawing/mark making for LAs. </a:t>
                      </a:r>
                    </a:p>
                    <a:p>
                      <a:pPr algn="ctr">
                        <a:lnSpc>
                          <a:spcPct val="107000"/>
                        </a:lnSpc>
                        <a:spcAft>
                          <a:spcPts val="800"/>
                        </a:spcAft>
                      </a:pPr>
                      <a:r>
                        <a:rPr lang="en-US" sz="800" dirty="0"/>
                        <a:t>Read simple phrases and sentences made up of words with known letter–sound correspondences and, where necessary, a few exception words. Read a few common exception words matched to RWI.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rPr>
                        <a:t>Information leaflets about animals in the garden/plants and growing.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World Book Day </a:t>
                      </a:r>
                    </a:p>
                    <a:p>
                      <a:pPr algn="ctr">
                        <a:lnSpc>
                          <a:spcPct val="107000"/>
                        </a:lnSpc>
                        <a:spcAft>
                          <a:spcPts val="800"/>
                        </a:spcAft>
                      </a:pPr>
                      <a:r>
                        <a:rPr lang="en-US" sz="800" dirty="0">
                          <a:solidFill>
                            <a:schemeClr val="tx1"/>
                          </a:solidFill>
                        </a:rPr>
                        <a:t>Timeline of how plants grow.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Can explain the main events of a story - Can draw pictures of characters/ event / setting in a story. May include labels, sentences or captions.</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Role play area – book characters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Pajamarama Day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tx1"/>
                          </a:solidFill>
                          <a:effectLst/>
                          <a:latin typeface="+mn-lt"/>
                          <a:ea typeface="+mn-ea"/>
                          <a:cs typeface="Amatic SC" panose="00000500000000000000" pitchFamily="2" charset="-79"/>
                        </a:rPr>
                        <a:t>Phonic Sounds: </a:t>
                      </a:r>
                      <a:r>
                        <a:rPr lang="en-GB" sz="800" kern="1200" dirty="0" smtClean="0">
                          <a:solidFill>
                            <a:schemeClr val="tx1"/>
                          </a:solidFill>
                          <a:effectLst/>
                          <a:latin typeface="+mn-lt"/>
                          <a:ea typeface="+mn-ea"/>
                          <a:cs typeface="Amatic SC" panose="00000500000000000000" pitchFamily="2" charset="-79"/>
                        </a:rPr>
                        <a:t>L&amp;S</a:t>
                      </a:r>
                      <a:r>
                        <a:rPr lang="en-GB" sz="800" kern="1200" baseline="0" dirty="0" smtClean="0">
                          <a:solidFill>
                            <a:schemeClr val="tx1"/>
                          </a:solidFill>
                          <a:effectLst/>
                          <a:latin typeface="+mn-lt"/>
                          <a:ea typeface="+mn-ea"/>
                          <a:cs typeface="Amatic SC" panose="00000500000000000000" pitchFamily="2" charset="-79"/>
                        </a:rPr>
                        <a:t> Phase 2 graphemes, tricky words</a:t>
                      </a:r>
                      <a:endParaRPr lang="en-GB" sz="800" kern="1200" dirty="0">
                        <a:solidFill>
                          <a:schemeClr val="tx1"/>
                        </a:solidFill>
                        <a:effectLst/>
                        <a:latin typeface="+mn-lt"/>
                        <a:ea typeface="+mn-ea"/>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Reading: </a:t>
                      </a:r>
                      <a:r>
                        <a:rPr lang="en-GB" sz="800" kern="1200" dirty="0">
                          <a:solidFill>
                            <a:schemeClr val="tx1"/>
                          </a:solidFill>
                          <a:effectLst/>
                          <a:latin typeface="+mn-lt"/>
                          <a:ea typeface="+mn-ea"/>
                          <a:cs typeface="Amatic SC" panose="00000500000000000000" pitchFamily="2" charset="-79"/>
                        </a:rPr>
                        <a:t>Initial sounds, oral blending, CVC sounds, reciting know stories, listening to stories with attention and recall.</a:t>
                      </a:r>
                    </a:p>
                    <a:p>
                      <a:pPr algn="ctr"/>
                      <a:r>
                        <a:rPr lang="en-US" sz="800" dirty="0">
                          <a:solidFill>
                            <a:schemeClr val="tx1"/>
                          </a:solidFill>
                        </a:rPr>
                        <a:t>Help children to read the sounds speedily. This will make sound-blending easier</a:t>
                      </a:r>
                    </a:p>
                    <a:p>
                      <a:pPr algn="ctr"/>
                      <a:r>
                        <a:rPr lang="en-US" sz="800" dirty="0"/>
                        <a:t>Listen to children read aloud, ensuring books are consistent with their developing phonic knowledge</a:t>
                      </a:r>
                      <a:endParaRPr lang="en-GB" sz="80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smtClean="0">
                          <a:solidFill>
                            <a:schemeClr val="tx1"/>
                          </a:solidFill>
                          <a:effectLst/>
                          <a:latin typeface="+mn-lt"/>
                          <a:ea typeface="Calibri" panose="020F0502020204030204" pitchFamily="34" charset="0"/>
                          <a:cs typeface="Amatic SC" panose="00000500000000000000" pitchFamily="2" charset="-79"/>
                        </a:rPr>
                        <a:t>L&amp;S phase</a:t>
                      </a:r>
                      <a:r>
                        <a:rPr lang="en-GB" sz="800" baseline="0" dirty="0" smtClean="0">
                          <a:solidFill>
                            <a:schemeClr val="tx1"/>
                          </a:solidFill>
                          <a:effectLst/>
                          <a:latin typeface="+mn-lt"/>
                          <a:ea typeface="Calibri" panose="020F0502020204030204" pitchFamily="34" charset="0"/>
                          <a:cs typeface="Amatic SC" panose="00000500000000000000" pitchFamily="2" charset="-79"/>
                        </a:rPr>
                        <a:t> 2 graphemes, tricky words</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Blending CVC sounds, rhyming, alliteration, knows that print is read from left to right. Spotting diagraphs in words. </a:t>
                      </a:r>
                    </a:p>
                    <a:p>
                      <a:pPr algn="ctr">
                        <a:lnSpc>
                          <a:spcPct val="107000"/>
                        </a:lnSpc>
                        <a:spcAft>
                          <a:spcPts val="800"/>
                        </a:spcAft>
                      </a:pPr>
                      <a:r>
                        <a:rPr lang="en-US" sz="800" dirty="0"/>
                        <a:t>Show children how to touch each finger as they say each sound. For exception words such as ‘the’ and ‘said’, help children identify the sound that is tricky to spell.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b="0" dirty="0" smtClean="0">
                          <a:solidFill>
                            <a:schemeClr val="tx1"/>
                          </a:solidFill>
                          <a:effectLst/>
                          <a:latin typeface="+mn-lt"/>
                          <a:ea typeface="Calibri" panose="020F0502020204030204" pitchFamily="34" charset="0"/>
                          <a:cs typeface="Amatic SC" panose="00000500000000000000" pitchFamily="2" charset="-79"/>
                        </a:rPr>
                        <a:t>L&amp;S</a:t>
                      </a:r>
                      <a:r>
                        <a:rPr lang="en-GB" sz="800" b="0" baseline="0" dirty="0" smtClean="0">
                          <a:solidFill>
                            <a:schemeClr val="tx1"/>
                          </a:solidFill>
                          <a:effectLst/>
                          <a:latin typeface="+mn-lt"/>
                          <a:ea typeface="Calibri" panose="020F0502020204030204" pitchFamily="34" charset="0"/>
                          <a:cs typeface="Amatic SC" panose="00000500000000000000" pitchFamily="2" charset="-79"/>
                        </a:rPr>
                        <a:t> phase 3 graphemes, tricky words</a:t>
                      </a:r>
                    </a:p>
                    <a:p>
                      <a:pPr algn="ctr">
                        <a:lnSpc>
                          <a:spcPct val="107000"/>
                        </a:lnSpc>
                        <a:spcAft>
                          <a:spcPts val="0"/>
                        </a:spcAft>
                      </a:pPr>
                      <a:r>
                        <a:rPr lang="en-GB" sz="800" b="1" dirty="0" smtClean="0">
                          <a:solidFill>
                            <a:schemeClr val="tx1"/>
                          </a:solidFill>
                          <a:effectLst/>
                          <a:latin typeface="+mn-lt"/>
                          <a:ea typeface="Calibri" panose="020F0502020204030204" pitchFamily="34" charset="0"/>
                          <a:cs typeface="Amatic SC" panose="00000500000000000000" pitchFamily="2" charset="-79"/>
                        </a:rPr>
                        <a:t>Reading</a:t>
                      </a:r>
                      <a:r>
                        <a:rPr lang="en-GB" sz="800" b="1" dirty="0">
                          <a:solidFill>
                            <a:schemeClr val="tx1"/>
                          </a:solidFill>
                          <a:effectLst/>
                          <a:latin typeface="+mn-lt"/>
                          <a:ea typeface="Calibri" panose="020F0502020204030204" pitchFamily="34" charset="0"/>
                          <a:cs typeface="Amatic SC" panose="00000500000000000000" pitchFamily="2" charset="-79"/>
                        </a:rPr>
                        <a:t>: </a:t>
                      </a:r>
                      <a:r>
                        <a:rPr lang="en-GB" sz="800" dirty="0">
                          <a:solidFill>
                            <a:schemeClr val="tx1"/>
                          </a:solidFill>
                          <a:effectLst/>
                          <a:latin typeface="+mn-lt"/>
                          <a:ea typeface="Calibri" panose="020F0502020204030204" pitchFamily="34" charset="0"/>
                          <a:cs typeface="Amatic SC" panose="00000500000000000000" pitchFamily="2" charset="-79"/>
                        </a:rPr>
                        <a:t>Rhyming strings, common theme in traditional tales, identifying characters and settings.</a:t>
                      </a:r>
                    </a:p>
                    <a:p>
                      <a:pPr algn="ctr">
                        <a:lnSpc>
                          <a:spcPct val="107000"/>
                        </a:lnSpc>
                        <a:spcAft>
                          <a:spcPts val="800"/>
                        </a:spcAft>
                      </a:pPr>
                      <a:r>
                        <a:rPr lang="en-US" sz="800" dirty="0"/>
                        <a:t>Help children to become familiar with letter groups, 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Provide opportunities for children to read words containing familiar letter groups: ‘that’, ‘shop’, ‘chin’, ‘feet’, ‘storm’, ‘night’.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b="0" dirty="0" smtClean="0">
                          <a:solidFill>
                            <a:schemeClr val="tx1"/>
                          </a:solidFill>
                          <a:effectLst/>
                          <a:latin typeface="+mn-lt"/>
                          <a:ea typeface="Calibri" panose="020F0502020204030204" pitchFamily="34" charset="0"/>
                          <a:cs typeface="Amatic SC" panose="00000500000000000000" pitchFamily="2" charset="-79"/>
                        </a:rPr>
                        <a:t>L&amp;S</a:t>
                      </a:r>
                      <a:r>
                        <a:rPr lang="en-GB" sz="800" b="0" baseline="0" dirty="0" smtClean="0">
                          <a:solidFill>
                            <a:schemeClr val="tx1"/>
                          </a:solidFill>
                          <a:effectLst/>
                          <a:latin typeface="+mn-lt"/>
                          <a:ea typeface="Calibri" panose="020F0502020204030204" pitchFamily="34" charset="0"/>
                          <a:cs typeface="Amatic SC" panose="00000500000000000000" pitchFamily="2" charset="-79"/>
                        </a:rPr>
                        <a:t> phase 3 graphemes, tricky words</a:t>
                      </a:r>
                    </a:p>
                    <a:p>
                      <a:pPr algn="ctr">
                        <a:lnSpc>
                          <a:spcPct val="107000"/>
                        </a:lnSpc>
                        <a:spcAft>
                          <a:spcPts val="800"/>
                        </a:spcAft>
                      </a:pPr>
                      <a:r>
                        <a:rPr lang="en-GB" sz="800" b="1" dirty="0" smtClean="0">
                          <a:solidFill>
                            <a:schemeClr val="tx1"/>
                          </a:solidFill>
                          <a:effectLst/>
                          <a:latin typeface="+mn-lt"/>
                          <a:ea typeface="Calibri" panose="020F0502020204030204" pitchFamily="34" charset="0"/>
                          <a:cs typeface="Amatic SC" panose="00000500000000000000" pitchFamily="2" charset="-79"/>
                        </a:rPr>
                        <a:t>Reading</a:t>
                      </a:r>
                      <a:r>
                        <a:rPr lang="en-GB" sz="800" b="1" dirty="0">
                          <a:solidFill>
                            <a:schemeClr val="tx1"/>
                          </a:solidFill>
                          <a:effectLst/>
                          <a:latin typeface="+mn-lt"/>
                          <a:ea typeface="Calibri" panose="020F0502020204030204" pitchFamily="34" charset="0"/>
                          <a:cs typeface="Amatic SC" panose="00000500000000000000" pitchFamily="2" charset="-79"/>
                        </a:rPr>
                        <a:t>: </a:t>
                      </a:r>
                      <a:r>
                        <a:rPr lang="en-GB" sz="800" dirty="0">
                          <a:solidFill>
                            <a:schemeClr val="tx1"/>
                          </a:solidFill>
                          <a:effectLst/>
                          <a:latin typeface="+mn-lt"/>
                          <a:ea typeface="Calibri" panose="020F0502020204030204" pitchFamily="34" charset="0"/>
                          <a:cs typeface="Amatic SC" panose="00000500000000000000" pitchFamily="2" charset="-79"/>
                        </a:rPr>
                        <a:t>Story structure-beginning, middle, end. Innovating and retelling stories to an audience, non-fiction books.</a:t>
                      </a:r>
                    </a:p>
                    <a:p>
                      <a:pPr algn="ctr">
                        <a:lnSpc>
                          <a:spcPct val="107000"/>
                        </a:lnSpc>
                        <a:spcAft>
                          <a:spcPts val="800"/>
                        </a:spcAft>
                      </a:pPr>
                      <a:r>
                        <a:rPr lang="en-US" sz="800" dirty="0"/>
                        <a:t>Listen to children read some longer words made up of letter-sound correspondences they know: ‘rabbit’, ‘himself’, ‘jumping’. </a:t>
                      </a:r>
                      <a:endParaRPr lang="en-GB" sz="8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Children should not be required to use other strategies to work out words.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smtClean="0">
                          <a:solidFill>
                            <a:schemeClr val="tx1"/>
                          </a:solidFill>
                          <a:effectLst/>
                          <a:latin typeface="+mn-lt"/>
                          <a:ea typeface="Calibri" panose="020F0502020204030204" pitchFamily="34" charset="0"/>
                          <a:cs typeface="Amatic SC" panose="00000500000000000000" pitchFamily="2" charset="-79"/>
                        </a:rPr>
                        <a:t>L&amp;S Phase 4,</a:t>
                      </a:r>
                      <a:r>
                        <a:rPr lang="en-GB" sz="800" baseline="0" dirty="0" smtClean="0">
                          <a:solidFill>
                            <a:schemeClr val="tx1"/>
                          </a:solidFill>
                          <a:effectLst/>
                          <a:latin typeface="+mn-lt"/>
                          <a:ea typeface="Calibri" panose="020F0502020204030204" pitchFamily="34" charset="0"/>
                          <a:cs typeface="Amatic SC" panose="00000500000000000000" pitchFamily="2" charset="-79"/>
                        </a:rPr>
                        <a:t> tricky words</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Non-fiction texts, Internal blending, Naming letters of the alphabet. Distinguishing capital letters and lower case letters. </a:t>
                      </a:r>
                    </a:p>
                    <a:p>
                      <a:pPr algn="ctr">
                        <a:lnSpc>
                          <a:spcPct val="107000"/>
                        </a:lnSpc>
                        <a:spcAft>
                          <a:spcPts val="800"/>
                        </a:spcAft>
                      </a:pPr>
                      <a:r>
                        <a:rPr lang="en-US" sz="800" dirty="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smtClean="0">
                          <a:solidFill>
                            <a:schemeClr val="tx1"/>
                          </a:solidFill>
                          <a:effectLst/>
                          <a:latin typeface="+mn-lt"/>
                          <a:ea typeface="Calibri" panose="020F0502020204030204" pitchFamily="34" charset="0"/>
                          <a:cs typeface="Amatic SC" panose="00000500000000000000" pitchFamily="2" charset="-79"/>
                        </a:rPr>
                        <a:t>L&amp;S Phase 4 graphemes,</a:t>
                      </a:r>
                      <a:r>
                        <a:rPr lang="en-GB" sz="800" baseline="0" dirty="0" smtClean="0">
                          <a:solidFill>
                            <a:schemeClr val="tx1"/>
                          </a:solidFill>
                          <a:effectLst/>
                          <a:latin typeface="+mn-lt"/>
                          <a:ea typeface="Calibri" panose="020F0502020204030204" pitchFamily="34" charset="0"/>
                          <a:cs typeface="Amatic SC" panose="00000500000000000000" pitchFamily="2" charset="-79"/>
                        </a:rPr>
                        <a:t> tricky words</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Reading simple sentences with fluency. Reading CVCC and CCVC words confidently. </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0" y="6508453"/>
            <a:ext cx="12579482" cy="307777"/>
          </a:xfrm>
          <a:prstGeom prst="rect">
            <a:avLst/>
          </a:prstGeom>
          <a:noFill/>
        </p:spPr>
        <p:txBody>
          <a:bodyPr wrap="square">
            <a:spAutoFit/>
          </a:bodyPr>
          <a:lstStyle/>
          <a:p>
            <a:r>
              <a:rPr lang="en-US" sz="1400" i="1" dirty="0">
                <a:solidFill>
                  <a:schemeClr val="bg1">
                    <a:lumMod val="50000"/>
                  </a:schemeClr>
                </a:solidFill>
                <a:effectLst/>
              </a:rPr>
              <a:t>We will provide experiences which build on children’s existing knowledge and understanding in order to challenge, stimulate and extend their learning and development</a:t>
            </a:r>
            <a:endParaRPr lang="en-GB" sz="1400" i="1" dirty="0">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38200" y="397627"/>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84149679"/>
              </p:ext>
            </p:extLst>
          </p:nvPr>
        </p:nvGraphicFramePr>
        <p:xfrm>
          <a:off x="366318" y="738067"/>
          <a:ext cx="11459364" cy="646157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solidFill>
                          <a:schemeClr val="tx1"/>
                        </a:solidFill>
                        <a:latin typeface="NTPreCursivefk" panose="0300040000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tx1"/>
                          </a:solidFill>
                          <a:latin typeface="NTPreCursivefk" panose="03000400000000000000" pitchFamily="66" charset="0"/>
                          <a:cs typeface="Amatic SC" panose="00000500000000000000" pitchFamily="2" charset="-79"/>
                        </a:rPr>
                        <a:t>Autumn 1</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tx1"/>
                          </a:solidFill>
                          <a:latin typeface="NTPreCursivefk" panose="03000400000000000000" pitchFamily="66" charset="0"/>
                          <a:cs typeface="Amatic SC" panose="00000500000000000000" pitchFamily="2" charset="-79"/>
                        </a:rPr>
                        <a:t>Autumn 2</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tx1"/>
                          </a:solidFill>
                          <a:latin typeface="NTPreCursivefk" panose="03000400000000000000" pitchFamily="66" charset="0"/>
                          <a:cs typeface="Amatic SC" panose="00000500000000000000" pitchFamily="2" charset="-79"/>
                        </a:rPr>
                        <a:t>Spring 1</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tx1"/>
                          </a:solidFill>
                          <a:latin typeface="NTPreCursivefk" panose="03000400000000000000" pitchFamily="66" charset="0"/>
                          <a:cs typeface="Amatic SC" panose="00000500000000000000" pitchFamily="2" charset="-79"/>
                        </a:rPr>
                        <a:t>Spring 2</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tx1"/>
                          </a:solidFill>
                          <a:latin typeface="NTPreCursivefk" panose="03000400000000000000" pitchFamily="66" charset="0"/>
                          <a:cs typeface="Amatic SC" panose="00000500000000000000" pitchFamily="2" charset="-79"/>
                        </a:rPr>
                        <a:t>Summer 1</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tx1"/>
                          </a:solidFill>
                          <a:latin typeface="NTPreCursivefk" panose="03000400000000000000" pitchFamily="66" charset="0"/>
                          <a:cs typeface="Amatic SC" panose="00000500000000000000" pitchFamily="2" charset="-79"/>
                        </a:rPr>
                        <a:t>Summer 2</a:t>
                      </a:r>
                      <a:endParaRPr lang="en-GB" sz="28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50900">
                <a:tc>
                  <a:txBody>
                    <a:bodyPr/>
                    <a:lstStyle/>
                    <a:p>
                      <a:pPr algn="ctr"/>
                      <a:r>
                        <a:rPr lang="en-US" sz="2000" b="0" dirty="0">
                          <a:solidFill>
                            <a:schemeClr val="tx1"/>
                          </a:solidFill>
                          <a:latin typeface="NTPreCursivefk" panose="03000400000000000000" pitchFamily="66" charset="0"/>
                          <a:cs typeface="Amatic SC" panose="00000500000000000000" pitchFamily="2" charset="-79"/>
                        </a:rPr>
                        <a:t>General Themes </a:t>
                      </a:r>
                      <a:endParaRPr lang="en-GB" sz="2000" b="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solidFill>
                            <a:schemeClr val="tx1"/>
                          </a:solidFill>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solidFill>
                            <a:schemeClr val="tx1"/>
                          </a:solidFill>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solidFill>
                            <a:schemeClr val="tx1"/>
                          </a:solidFill>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solidFill>
                            <a:schemeClr val="tx1"/>
                          </a:solidFill>
                          <a:latin typeface="NTPreCursivefk" panose="03000400000000000000" pitchFamily="66" charset="0"/>
                          <a:cs typeface="Amatic SC" panose="00000500000000000000" pitchFamily="2" charset="-79"/>
                        </a:rPr>
                        <a:t>Writing </a:t>
                      </a:r>
                    </a:p>
                    <a:p>
                      <a:pPr algn="ctr"/>
                      <a:endParaRPr lang="en-US" sz="3600" b="0" dirty="0">
                        <a:solidFill>
                          <a:schemeClr val="tx1"/>
                        </a:solidFill>
                        <a:latin typeface="NTPreCursivefk" panose="03000400000000000000" pitchFamily="66" charset="0"/>
                        <a:cs typeface="Amatic SC" panose="00000500000000000000" pitchFamily="2" charset="-79"/>
                      </a:endParaRPr>
                    </a:p>
                    <a:p>
                      <a:pPr algn="ctr"/>
                      <a:r>
                        <a:rPr lang="en-US" sz="1800" b="0" dirty="0">
                          <a:solidFill>
                            <a:schemeClr val="tx1"/>
                          </a:solidFill>
                          <a:latin typeface="NTPreCursivefk" panose="03000400000000000000" pitchFamily="66" charset="0"/>
                          <a:cs typeface="Amatic SC" panose="00000500000000000000" pitchFamily="2" charset="-79"/>
                        </a:rPr>
                        <a:t>TFW used as stimulus across the year</a:t>
                      </a:r>
                    </a:p>
                    <a:p>
                      <a:pPr algn="ctr"/>
                      <a:endParaRPr lang="en-US" sz="1800" b="0" dirty="0">
                        <a:solidFill>
                          <a:schemeClr val="tx1"/>
                        </a:solidFill>
                        <a:latin typeface="NTPreCursivefk" panose="03000400000000000000" pitchFamily="66" charset="0"/>
                        <a:cs typeface="Amatic SC" panose="00000500000000000000" pitchFamily="2" charset="-79"/>
                      </a:endParaRPr>
                    </a:p>
                    <a:p>
                      <a:pPr algn="ctr"/>
                      <a:r>
                        <a:rPr lang="en-US" sz="1800" b="0" dirty="0">
                          <a:solidFill>
                            <a:schemeClr val="tx1"/>
                          </a:solidFill>
                          <a:latin typeface="NTPreCursivefk" panose="03000400000000000000" pitchFamily="66" charset="0"/>
                          <a:cs typeface="Amatic SC" panose="00000500000000000000" pitchFamily="2" charset="-79"/>
                        </a:rPr>
                        <a:t>Texts </a:t>
                      </a:r>
                      <a:r>
                        <a:rPr lang="en-US" sz="1800" b="0" dirty="0" smtClean="0">
                          <a:solidFill>
                            <a:schemeClr val="tx1"/>
                          </a:solidFill>
                          <a:latin typeface="NTPreCursivefk" panose="03000400000000000000" pitchFamily="66" charset="0"/>
                          <a:cs typeface="Amatic SC" panose="00000500000000000000" pitchFamily="2" charset="-79"/>
                        </a:rPr>
                        <a:t>may change </a:t>
                      </a:r>
                      <a:r>
                        <a:rPr lang="en-US" sz="1800" b="0" dirty="0">
                          <a:solidFill>
                            <a:schemeClr val="tx1"/>
                          </a:solidFill>
                          <a:latin typeface="NTPreCursivefk" panose="03000400000000000000" pitchFamily="66" charset="0"/>
                          <a:cs typeface="Amatic SC" panose="00000500000000000000" pitchFamily="2" charset="-79"/>
                        </a:rPr>
                        <a:t>due </a:t>
                      </a:r>
                      <a:r>
                        <a:rPr lang="en-US" sz="1800" b="0" dirty="0" smtClean="0">
                          <a:solidFill>
                            <a:schemeClr val="tx1"/>
                          </a:solidFill>
                          <a:latin typeface="NTPreCursivefk" panose="03000400000000000000" pitchFamily="66" charset="0"/>
                          <a:cs typeface="Amatic SC" panose="00000500000000000000" pitchFamily="2" charset="-79"/>
                        </a:rPr>
                        <a:t>to </a:t>
                      </a:r>
                      <a:r>
                        <a:rPr lang="en-US" sz="1800" b="0" dirty="0">
                          <a:solidFill>
                            <a:schemeClr val="tx1"/>
                          </a:solidFill>
                          <a:latin typeface="NTPreCursivefk" panose="03000400000000000000" pitchFamily="66" charset="0"/>
                          <a:cs typeface="Amatic SC" panose="00000500000000000000" pitchFamily="2" charset="-79"/>
                        </a:rPr>
                        <a:t>children’s interests </a:t>
                      </a:r>
                    </a:p>
                    <a:p>
                      <a:pPr algn="ctr"/>
                      <a:endParaRPr lang="en-US" sz="1800" b="0" dirty="0">
                        <a:solidFill>
                          <a:schemeClr val="tx1"/>
                        </a:solidFill>
                        <a:latin typeface="NTPreCursivefk" panose="03000400000000000000" pitchFamily="66" charset="0"/>
                        <a:cs typeface="Amatic SC" panose="00000500000000000000" pitchFamily="2" charset="-79"/>
                      </a:endParaRPr>
                    </a:p>
                    <a:p>
                      <a:pPr algn="ctr"/>
                      <a:r>
                        <a:rPr lang="en-US" sz="900" dirty="0">
                          <a:solidFill>
                            <a:schemeClr val="tx1"/>
                          </a:solidFill>
                          <a:latin typeface="NTPreCursivefk" panose="03000400000000000000" pitchFamily="66" charset="0"/>
                        </a:rPr>
                        <a:t>Only ask children to write sentences when they have sufficient knowledge of letter-sound correspondences.</a:t>
                      </a:r>
                      <a:endParaRPr lang="en-GB" sz="900" b="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smtClean="0">
                          <a:solidFill>
                            <a:schemeClr val="tx1"/>
                          </a:solidFill>
                          <a:effectLst/>
                          <a:latin typeface="+mn-lt"/>
                          <a:ea typeface="+mn-ea"/>
                          <a:cs typeface="Amatic SC" panose="00000500000000000000" pitchFamily="2" charset="-79"/>
                        </a:rPr>
                        <a:t>Text </a:t>
                      </a:r>
                      <a:r>
                        <a:rPr lang="en-GB" sz="1100" b="1" kern="1200" dirty="0">
                          <a:solidFill>
                            <a:schemeClr val="tx1"/>
                          </a:solidFill>
                          <a:effectLst/>
                          <a:latin typeface="+mn-lt"/>
                          <a:ea typeface="+mn-ea"/>
                          <a:cs typeface="Amatic SC" panose="00000500000000000000" pitchFamily="2" charset="-79"/>
                        </a:rPr>
                        <a:t>as a Stimulus</a:t>
                      </a:r>
                      <a:r>
                        <a:rPr lang="en-GB" sz="1100" b="1" kern="1200" dirty="0" smtClean="0">
                          <a:solidFill>
                            <a:schemeClr val="tx1"/>
                          </a:solidFill>
                          <a:effectLst/>
                          <a:latin typeface="+mn-lt"/>
                          <a:ea typeface="+mn-ea"/>
                          <a:cs typeface="Amatic SC" panose="00000500000000000000" pitchFamily="2" charset="-79"/>
                        </a:rPr>
                        <a:t>:</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b="1" kern="1200" dirty="0" smtClean="0">
                          <a:solidFill>
                            <a:schemeClr val="tx1"/>
                          </a:solidFill>
                          <a:effectLst/>
                          <a:latin typeface="+mn-lt"/>
                          <a:ea typeface="+mn-ea"/>
                          <a:cs typeface="Amatic SC" panose="00000500000000000000" pitchFamily="2" charset="-79"/>
                        </a:rPr>
                        <a:t>Ruby’s</a:t>
                      </a:r>
                      <a:r>
                        <a:rPr lang="en-US" sz="1100" b="1" kern="1200" baseline="0" dirty="0" smtClean="0">
                          <a:solidFill>
                            <a:schemeClr val="tx1"/>
                          </a:solidFill>
                          <a:effectLst/>
                          <a:latin typeface="+mn-lt"/>
                          <a:ea typeface="+mn-ea"/>
                          <a:cs typeface="Amatic SC" panose="00000500000000000000" pitchFamily="2" charset="-79"/>
                        </a:rPr>
                        <a:t> worry </a:t>
                      </a:r>
                      <a:endParaRPr lang="en-GB" sz="1100" kern="1200" dirty="0">
                        <a:solidFill>
                          <a:schemeClr val="tx1"/>
                        </a:solidFill>
                        <a:effectLst/>
                        <a:latin typeface="+mn-lt"/>
                        <a:ea typeface="+mn-ea"/>
                        <a:cs typeface="Amatic SC" panose="00000500000000000000" pitchFamily="2" charset="-79"/>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Amatic SC" panose="00000500000000000000" pitchFamily="2" charset="-79"/>
                        </a:rPr>
                        <a:t>Emotion</a:t>
                      </a:r>
                      <a:r>
                        <a:rPr lang="en-US" sz="1100" kern="1200" baseline="0" dirty="0" smtClean="0">
                          <a:solidFill>
                            <a:schemeClr val="tx1"/>
                          </a:solidFill>
                          <a:effectLst/>
                          <a:latin typeface="+mn-lt"/>
                          <a:ea typeface="+mn-ea"/>
                          <a:cs typeface="Amatic SC" panose="00000500000000000000" pitchFamily="2" charset="-79"/>
                        </a:rPr>
                        <a:t> Poems</a:t>
                      </a: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Writing initial sounds and simple captions.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tx1"/>
                          </a:solidFill>
                        </a:rPr>
                        <a:t>Names Labels. Captions Lists Diagrams Messages – Create a Message centre! </a:t>
                      </a:r>
                      <a:endParaRPr lang="en-US" sz="1100" dirty="0">
                        <a:solidFill>
                          <a:schemeClr val="tx1"/>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err="1" smtClean="0">
                          <a:solidFill>
                            <a:schemeClr val="tx1"/>
                          </a:solidFill>
                          <a:effectLst/>
                          <a:latin typeface="+mn-lt"/>
                          <a:ea typeface="+mn-ea"/>
                          <a:cs typeface="+mn-cs"/>
                        </a:rPr>
                        <a:t>Handa’s</a:t>
                      </a:r>
                      <a:r>
                        <a:rPr lang="en-US" sz="1100" b="1" dirty="0" smtClean="0">
                          <a:solidFill>
                            <a:schemeClr val="tx1"/>
                          </a:solidFill>
                          <a:effectLst/>
                          <a:latin typeface="+mn-lt"/>
                          <a:ea typeface="+mn-ea"/>
                          <a:cs typeface="+mn-cs"/>
                        </a:rPr>
                        <a:t> Hen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7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smtClean="0">
                          <a:solidFill>
                            <a:schemeClr val="tx1"/>
                          </a:solidFill>
                          <a:latin typeface="+mn-lt"/>
                        </a:rPr>
                        <a:t>Descriptive</a:t>
                      </a:r>
                      <a:r>
                        <a:rPr lang="en-US" sz="1100" baseline="0" dirty="0" smtClean="0">
                          <a:solidFill>
                            <a:schemeClr val="tx1"/>
                          </a:solidFill>
                          <a:latin typeface="+mn-lt"/>
                        </a:rPr>
                        <a:t> poetry </a:t>
                      </a:r>
                    </a:p>
                    <a:p>
                      <a:pPr algn="ctr">
                        <a:lnSpc>
                          <a:spcPct val="107000"/>
                        </a:lnSpc>
                        <a:spcAft>
                          <a:spcPts val="800"/>
                        </a:spcAft>
                      </a:pPr>
                      <a:r>
                        <a:rPr lang="en-US" sz="1100" baseline="0" dirty="0" smtClean="0">
                          <a:solidFill>
                            <a:schemeClr val="tx1"/>
                          </a:solidFill>
                          <a:latin typeface="+mn-lt"/>
                        </a:rPr>
                        <a:t>Non-Chronological Report</a:t>
                      </a:r>
                    </a:p>
                    <a:p>
                      <a:pPr algn="ctr">
                        <a:lnSpc>
                          <a:spcPct val="107000"/>
                        </a:lnSpc>
                        <a:spcAft>
                          <a:spcPts val="800"/>
                        </a:spcAft>
                      </a:pPr>
                      <a:r>
                        <a:rPr lang="en-US" sz="1100" baseline="0" dirty="0" smtClean="0">
                          <a:solidFill>
                            <a:schemeClr val="tx1"/>
                          </a:solidFill>
                          <a:latin typeface="+mn-lt"/>
                        </a:rPr>
                        <a:t>Retell own version of story. </a:t>
                      </a:r>
                    </a:p>
                    <a:p>
                      <a:pPr algn="ctr">
                        <a:lnSpc>
                          <a:spcPct val="107000"/>
                        </a:lnSpc>
                        <a:spcAft>
                          <a:spcPts val="800"/>
                        </a:spcAft>
                      </a:pPr>
                      <a:r>
                        <a:rPr lang="en-US" sz="1100" dirty="0" smtClean="0">
                          <a:solidFill>
                            <a:schemeClr val="tx1"/>
                          </a:solidFill>
                          <a:latin typeface="+mn-lt"/>
                        </a:rPr>
                        <a:t>The </a:t>
                      </a:r>
                      <a:r>
                        <a:rPr lang="en-US" sz="1100" dirty="0">
                          <a:solidFill>
                            <a:schemeClr val="tx1"/>
                          </a:solidFill>
                          <a:latin typeface="+mn-lt"/>
                        </a:rPr>
                        <a:t>Three Billy Goats Gruff (Defeat Monster)</a:t>
                      </a:r>
                    </a:p>
                    <a:p>
                      <a:pPr algn="ctr">
                        <a:lnSpc>
                          <a:spcPct val="107000"/>
                        </a:lnSpc>
                        <a:spcAft>
                          <a:spcPts val="800"/>
                        </a:spcAft>
                      </a:pPr>
                      <a:r>
                        <a:rPr lang="en-US" sz="1100" dirty="0">
                          <a:solidFill>
                            <a:schemeClr val="tx1"/>
                          </a:solidFill>
                          <a:latin typeface="+mn-lt"/>
                        </a:rPr>
                        <a:t>Create a wanted poster to catch the </a:t>
                      </a:r>
                      <a:r>
                        <a:rPr lang="en-US" sz="1100" dirty="0" smtClean="0">
                          <a:solidFill>
                            <a:schemeClr val="tx1"/>
                          </a:solidFill>
                          <a:latin typeface="+mn-lt"/>
                        </a:rPr>
                        <a:t>troll</a:t>
                      </a:r>
                      <a:endParaRPr lang="en-GB"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tx1"/>
                          </a:solidFill>
                          <a:effectLst/>
                          <a:latin typeface="+mn-lt"/>
                          <a:ea typeface="Calibri" panose="020F0502020204030204" pitchFamily="34" charset="0"/>
                          <a:cs typeface="Amatic SC" panose="00000500000000000000" pitchFamily="2" charset="-79"/>
                        </a:rPr>
                        <a:t>Name writing, labelling using initial sounds, story scribing. Retelling stories in writing area, instructions for porridge. </a:t>
                      </a:r>
                    </a:p>
                    <a:p>
                      <a:pPr algn="ctr">
                        <a:lnSpc>
                          <a:spcPct val="107000"/>
                        </a:lnSpc>
                        <a:spcAft>
                          <a:spcPts val="800"/>
                        </a:spcAft>
                      </a:pPr>
                      <a:r>
                        <a:rPr lang="en-US" sz="1100" dirty="0">
                          <a:solidFill>
                            <a:schemeClr val="tx1"/>
                          </a:solidFill>
                        </a:rPr>
                        <a:t>Help children identify the sound that is tricky to spell. </a:t>
                      </a:r>
                    </a:p>
                    <a:p>
                      <a:pPr algn="ctr">
                        <a:lnSpc>
                          <a:spcPct val="107000"/>
                        </a:lnSpc>
                        <a:spcAft>
                          <a:spcPts val="800"/>
                        </a:spcAft>
                      </a:pPr>
                      <a:r>
                        <a:rPr lang="en-US" sz="1100" dirty="0">
                          <a:solidFill>
                            <a:schemeClr val="tx1"/>
                          </a:solidFill>
                        </a:rPr>
                        <a:t>Sequence the story </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Write a sentence </a:t>
                      </a:r>
                      <a:endParaRPr lang="en-GB" sz="11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smtClean="0">
                          <a:solidFill>
                            <a:schemeClr val="tx1"/>
                          </a:solidFill>
                          <a:latin typeface="+mn-lt"/>
                        </a:rPr>
                        <a:t>Bedtime</a:t>
                      </a:r>
                      <a:r>
                        <a:rPr lang="en-US" sz="1100" b="1" baseline="0" dirty="0" smtClean="0">
                          <a:solidFill>
                            <a:schemeClr val="tx1"/>
                          </a:solidFill>
                          <a:latin typeface="+mn-lt"/>
                        </a:rPr>
                        <a:t> for Monsters</a:t>
                      </a:r>
                      <a:endParaRPr lang="en-US" sz="1100" b="1" dirty="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smtClean="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smtClean="0">
                          <a:solidFill>
                            <a:schemeClr val="tx1"/>
                          </a:solidFill>
                          <a:latin typeface="+mn-lt"/>
                        </a:rPr>
                        <a:t>Kennings Poem</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smtClean="0">
                          <a:solidFill>
                            <a:schemeClr val="tx1"/>
                          </a:solidFill>
                          <a:latin typeface="+mn-lt"/>
                        </a:rPr>
                        <a:t>Explanations (A monsters</a:t>
                      </a:r>
                      <a:r>
                        <a:rPr lang="en-US" sz="1100" baseline="0" dirty="0" smtClean="0">
                          <a:solidFill>
                            <a:schemeClr val="tx1"/>
                          </a:solidFill>
                          <a:latin typeface="+mn-lt"/>
                        </a:rPr>
                        <a:t> lifecycle)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aseline="0" dirty="0" smtClean="0">
                          <a:solidFill>
                            <a:schemeClr val="tx1"/>
                          </a:solidFill>
                          <a:latin typeface="+mn-lt"/>
                        </a:rPr>
                        <a:t>Own version of story.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smtClean="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smtClean="0">
                          <a:solidFill>
                            <a:schemeClr val="tx1"/>
                          </a:solidFill>
                          <a:latin typeface="+mn-lt"/>
                        </a:rPr>
                        <a:t>CVC </a:t>
                      </a:r>
                      <a:r>
                        <a:rPr lang="en-US" sz="1100" dirty="0">
                          <a:solidFill>
                            <a:schemeClr val="tx1"/>
                          </a:solidFill>
                          <a:latin typeface="+mn-lt"/>
                        </a:rPr>
                        <a:t>words / simple sentence writing using high frequency words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The Sleepy Bumblebee (Cumulative) Labels and simple captions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Mini beasts – Animal Fact File – Compare two animals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mn-lt"/>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rPr>
                        <a:t>Guided writing based around developing short sentences in a meaningful context. Create a story board.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US" sz="1100" b="1" dirty="0" smtClean="0">
                          <a:solidFill>
                            <a:schemeClr val="tx1"/>
                          </a:solidFill>
                          <a:effectLst/>
                          <a:latin typeface="+mn-lt"/>
                          <a:ea typeface="Calibri" panose="020F0502020204030204" pitchFamily="34" charset="0"/>
                          <a:cs typeface="Amatic SC" panose="00000500000000000000" pitchFamily="2" charset="-79"/>
                        </a:rPr>
                        <a:t>No</a:t>
                      </a:r>
                      <a:r>
                        <a:rPr lang="en-US" sz="1100" b="1" baseline="0" dirty="0" smtClean="0">
                          <a:solidFill>
                            <a:schemeClr val="tx1"/>
                          </a:solidFill>
                          <a:effectLst/>
                          <a:latin typeface="+mn-lt"/>
                          <a:ea typeface="Calibri" panose="020F0502020204030204" pitchFamily="34" charset="0"/>
                          <a:cs typeface="Amatic SC" panose="00000500000000000000" pitchFamily="2" charset="-79"/>
                        </a:rPr>
                        <a:t> Dinner – The story of the woman and the pumpkin</a:t>
                      </a:r>
                      <a:r>
                        <a:rPr lang="en-US" sz="1100" b="1" dirty="0" smtClean="0">
                          <a:solidFill>
                            <a:schemeClr val="tx1"/>
                          </a:solidFill>
                          <a:effectLst/>
                          <a:latin typeface="+mn-lt"/>
                          <a:ea typeface="Calibri" panose="020F0502020204030204" pitchFamily="34" charset="0"/>
                          <a:cs typeface="Amatic SC" panose="00000500000000000000" pitchFamily="2" charset="-79"/>
                        </a:rPr>
                        <a:t>– </a:t>
                      </a:r>
                    </a:p>
                    <a:p>
                      <a:pPr algn="ctr">
                        <a:lnSpc>
                          <a:spcPct val="107000"/>
                        </a:lnSpc>
                        <a:spcAft>
                          <a:spcPts val="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Hungry Caterpillar -  (Cumulative) Describe foods / adjectives </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Healthy Food – My Menu / Bean Diary </a:t>
                      </a:r>
                    </a:p>
                    <a:p>
                      <a:pPr algn="ctr">
                        <a:lnSpc>
                          <a:spcPct val="107000"/>
                        </a:lnSpc>
                        <a:spcAft>
                          <a:spcPts val="0"/>
                        </a:spcAft>
                      </a:pPr>
                      <a:r>
                        <a:rPr lang="en-GB" sz="1100" dirty="0">
                          <a:solidFill>
                            <a:schemeClr val="tx1"/>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tx1"/>
                          </a:solidFill>
                        </a:rPr>
                        <a:t>Writing short sentences to accompany story maps.  Order the Easter story. </a:t>
                      </a:r>
                    </a:p>
                    <a:p>
                      <a:pPr algn="ctr">
                        <a:lnSpc>
                          <a:spcPct val="107000"/>
                        </a:lnSpc>
                        <a:spcAft>
                          <a:spcPts val="0"/>
                        </a:spcAft>
                      </a:pPr>
                      <a:r>
                        <a:rPr lang="en-US" sz="1100" dirty="0">
                          <a:solidFill>
                            <a:schemeClr val="tx1"/>
                          </a:solidFill>
                        </a:rPr>
                        <a:t>Labels and captions – life cycles Recount – A trip to the park </a:t>
                      </a:r>
                    </a:p>
                    <a:p>
                      <a:pPr algn="ctr">
                        <a:lnSpc>
                          <a:spcPct val="107000"/>
                        </a:lnSpc>
                        <a:spcAft>
                          <a:spcPts val="0"/>
                        </a:spcAft>
                      </a:pPr>
                      <a:r>
                        <a:rPr lang="en-US" sz="1100" dirty="0">
                          <a:solidFill>
                            <a:schemeClr val="tx1"/>
                          </a:solidFill>
                        </a:rPr>
                        <a:t>Character descriptions. </a:t>
                      </a:r>
                    </a:p>
                    <a:p>
                      <a:pPr algn="ctr">
                        <a:lnSpc>
                          <a:spcPct val="107000"/>
                        </a:lnSpc>
                        <a:spcAft>
                          <a:spcPts val="0"/>
                        </a:spcAft>
                      </a:pPr>
                      <a:r>
                        <a:rPr lang="en-US" sz="1100" dirty="0">
                          <a:solidFill>
                            <a:schemeClr val="tx1"/>
                          </a:solidFill>
                          <a:effectLst/>
                          <a:latin typeface="+mn-lt"/>
                          <a:ea typeface="Calibri" panose="020F0502020204030204" pitchFamily="34" charset="0"/>
                          <a:cs typeface="Amatic SC" panose="00000500000000000000" pitchFamily="2" charset="-79"/>
                        </a:rPr>
                        <a:t>Write 2 sentences </a:t>
                      </a:r>
                      <a:endParaRPr lang="en-GB" sz="11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smtClean="0">
                          <a:solidFill>
                            <a:schemeClr val="tx1"/>
                          </a:solidFill>
                          <a:effectLst/>
                          <a:latin typeface="+mn-lt"/>
                          <a:ea typeface="Calibri" panose="020F0502020204030204" pitchFamily="34" charset="0"/>
                          <a:cs typeface="Amatic SC" panose="00000500000000000000" pitchFamily="2" charset="-79"/>
                        </a:rPr>
                        <a:t>The</a:t>
                      </a:r>
                      <a:r>
                        <a:rPr lang="en-US" sz="1100" b="1" baseline="0" dirty="0" smtClean="0">
                          <a:solidFill>
                            <a:schemeClr val="tx1"/>
                          </a:solidFill>
                          <a:effectLst/>
                          <a:latin typeface="+mn-lt"/>
                          <a:ea typeface="Calibri" panose="020F0502020204030204" pitchFamily="34" charset="0"/>
                          <a:cs typeface="Amatic SC" panose="00000500000000000000" pitchFamily="2" charset="-79"/>
                        </a:rPr>
                        <a:t> snail and the Whale</a:t>
                      </a:r>
                      <a:r>
                        <a:rPr lang="en-US" sz="1100" b="1" dirty="0" smtClean="0">
                          <a:solidFill>
                            <a:schemeClr val="tx1"/>
                          </a:solidFill>
                          <a:effectLst/>
                          <a:latin typeface="+mn-lt"/>
                          <a:ea typeface="Calibri" panose="020F0502020204030204" pitchFamily="34" charset="0"/>
                          <a:cs typeface="Amatic SC" panose="00000500000000000000" pitchFamily="2" charset="-79"/>
                        </a:rPr>
                        <a:t> </a:t>
                      </a:r>
                      <a:r>
                        <a:rPr lang="en-US" sz="1100" b="1" dirty="0">
                          <a:solidFill>
                            <a:schemeClr val="tx1"/>
                          </a:solidFill>
                          <a:effectLst/>
                          <a:latin typeface="+mn-lt"/>
                          <a:ea typeface="Calibri" panose="020F0502020204030204" pitchFamily="34" charset="0"/>
                          <a:cs typeface="Amatic SC" panose="00000500000000000000" pitchFamily="2" charset="-79"/>
                        </a:rPr>
                        <a:t>(Cumulative) </a:t>
                      </a:r>
                    </a:p>
                    <a:p>
                      <a:pPr algn="ctr">
                        <a:lnSpc>
                          <a:spcPct val="107000"/>
                        </a:lnSpc>
                        <a:spcAft>
                          <a:spcPts val="80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smtClean="0">
                        <a:solidFill>
                          <a:schemeClr val="tx1"/>
                        </a:solidFill>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smtClean="0">
                          <a:solidFill>
                            <a:schemeClr val="tx1"/>
                          </a:solidFill>
                          <a:latin typeface="+mn-lt"/>
                        </a:rPr>
                        <a:t>Retell </a:t>
                      </a:r>
                      <a:r>
                        <a:rPr lang="en-US" sz="1100" dirty="0">
                          <a:solidFill>
                            <a:schemeClr val="tx1"/>
                          </a:solidFill>
                          <a:latin typeface="+mn-lt"/>
                        </a:rPr>
                        <a:t>the story in own words / reverse the journey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latin typeface="+mn-lt"/>
                        </a:rPr>
                        <a:t>Describe each animals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latin typeface="+mn-lt"/>
                        </a:rPr>
                        <a:t>Write new version</a:t>
                      </a: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tx1"/>
                          </a:solidFill>
                          <a:effectLst/>
                          <a:latin typeface="+mn-lt"/>
                          <a:ea typeface="Calibri" panose="020F0502020204030204" pitchFamily="34" charset="0"/>
                          <a:cs typeface="Amatic SC" panose="00000500000000000000" pitchFamily="2" charset="-79"/>
                        </a:rPr>
                        <a:t>Writing recipes, lists. 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tx1"/>
                          </a:solidFill>
                        </a:rPr>
                        <a:t>Form lower-case and capital letters correctly. Rhyming words. </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Acrostic poems </a:t>
                      </a:r>
                      <a:endParaRPr lang="en-GB" sz="11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US" sz="1100" b="1" dirty="0" smtClean="0">
                          <a:solidFill>
                            <a:schemeClr val="tx1"/>
                          </a:solidFill>
                          <a:effectLst/>
                          <a:latin typeface="+mn-lt"/>
                          <a:ea typeface="Calibri" panose="020F0502020204030204" pitchFamily="34" charset="0"/>
                          <a:cs typeface="Amatic SC" panose="00000500000000000000" pitchFamily="2" charset="-79"/>
                        </a:rPr>
                        <a:t>Surprising</a:t>
                      </a:r>
                      <a:r>
                        <a:rPr lang="en-US" sz="1100" b="1" baseline="0" dirty="0" smtClean="0">
                          <a:solidFill>
                            <a:schemeClr val="tx1"/>
                          </a:solidFill>
                          <a:effectLst/>
                          <a:latin typeface="+mn-lt"/>
                          <a:ea typeface="Calibri" panose="020F0502020204030204" pitchFamily="34" charset="0"/>
                          <a:cs typeface="Amatic SC" panose="00000500000000000000" pitchFamily="2" charset="-79"/>
                        </a:rPr>
                        <a:t> Sharks </a:t>
                      </a:r>
                      <a:r>
                        <a:rPr lang="en-US" sz="1100" b="1" dirty="0" smtClean="0">
                          <a:solidFill>
                            <a:schemeClr val="tx1"/>
                          </a:solidFill>
                          <a:effectLst/>
                          <a:latin typeface="+mn-lt"/>
                          <a:ea typeface="Calibri" panose="020F0502020204030204" pitchFamily="34" charset="0"/>
                          <a:cs typeface="Amatic SC" panose="00000500000000000000" pitchFamily="2" charset="-79"/>
                        </a:rPr>
                        <a:t>(Information </a:t>
                      </a:r>
                      <a:r>
                        <a:rPr lang="en-US" sz="1100" b="1" dirty="0">
                          <a:solidFill>
                            <a:schemeClr val="tx1"/>
                          </a:solidFill>
                          <a:effectLst/>
                          <a:latin typeface="+mn-lt"/>
                          <a:ea typeface="Calibri" panose="020F0502020204030204" pitchFamily="34" charset="0"/>
                          <a:cs typeface="Amatic SC" panose="00000500000000000000" pitchFamily="2" charset="-79"/>
                        </a:rPr>
                        <a:t>Text) </a:t>
                      </a:r>
                    </a:p>
                    <a:p>
                      <a:pPr algn="ctr">
                        <a:lnSpc>
                          <a:spcPct val="107000"/>
                        </a:lnSpc>
                        <a:spcAft>
                          <a:spcPts val="0"/>
                        </a:spcAft>
                      </a:pPr>
                      <a:endParaRPr lang="en-US" sz="1100" dirty="0" smtClean="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1100" dirty="0" smtClean="0">
                          <a:solidFill>
                            <a:schemeClr val="tx1"/>
                          </a:solidFill>
                          <a:effectLst/>
                          <a:latin typeface="+mn-lt"/>
                          <a:ea typeface="Calibri" panose="020F0502020204030204" pitchFamily="34" charset="0"/>
                          <a:cs typeface="Amatic SC" panose="00000500000000000000" pitchFamily="2" charset="-79"/>
                        </a:rPr>
                        <a:t>Write </a:t>
                      </a:r>
                      <a:r>
                        <a:rPr lang="en-US" sz="1100" dirty="0">
                          <a:solidFill>
                            <a:schemeClr val="tx1"/>
                          </a:solidFill>
                          <a:effectLst/>
                          <a:latin typeface="+mn-lt"/>
                          <a:ea typeface="Calibri" panose="020F0502020204030204" pitchFamily="34" charset="0"/>
                          <a:cs typeface="Amatic SC" panose="00000500000000000000" pitchFamily="2" charset="-79"/>
                        </a:rPr>
                        <a:t>facts about </a:t>
                      </a:r>
                      <a:r>
                        <a:rPr lang="en-US" sz="1100" dirty="0" smtClean="0">
                          <a:solidFill>
                            <a:schemeClr val="tx1"/>
                          </a:solidFill>
                          <a:effectLst/>
                          <a:latin typeface="+mn-lt"/>
                          <a:ea typeface="Calibri" panose="020F0502020204030204" pitchFamily="34" charset="0"/>
                          <a:cs typeface="Amatic SC" panose="00000500000000000000" pitchFamily="2" charset="-79"/>
                        </a:rPr>
                        <a:t>sharks </a:t>
                      </a: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Write a postcard / diary writing </a:t>
                      </a:r>
                    </a:p>
                    <a:p>
                      <a:pPr algn="ctr">
                        <a:lnSpc>
                          <a:spcPct val="107000"/>
                        </a:lnSpc>
                        <a:spcAft>
                          <a:spcPts val="80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My Holiday – recount </a:t>
                      </a:r>
                      <a:endParaRPr lang="en-GB"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tx1"/>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tx1"/>
                          </a:solidFill>
                        </a:rPr>
                        <a:t> Innovation of familiar texts Using familiar texts as a model for writing own stories. </a:t>
                      </a:r>
                      <a:r>
                        <a:rPr lang="en-GB" sz="1100" dirty="0">
                          <a:solidFill>
                            <a:schemeClr val="tx1"/>
                          </a:solidFill>
                          <a:effectLst/>
                          <a:latin typeface="+mn-lt"/>
                          <a:ea typeface="Calibri" panose="020F0502020204030204" pitchFamily="34" charset="0"/>
                          <a:cs typeface="Amatic SC" panose="00000500000000000000" pitchFamily="2" charset="-79"/>
                        </a:rPr>
                        <a:t> Character description – Rainbow Fish </a:t>
                      </a:r>
                    </a:p>
                    <a:p>
                      <a:pPr algn="ctr">
                        <a:lnSpc>
                          <a:spcPct val="107000"/>
                        </a:lnSpc>
                        <a:spcAft>
                          <a:spcPts val="800"/>
                        </a:spcAft>
                      </a:pPr>
                      <a:r>
                        <a:rPr lang="en-GB" sz="1100" dirty="0">
                          <a:solidFill>
                            <a:schemeClr val="tx1"/>
                          </a:solidFill>
                          <a:effectLst/>
                          <a:latin typeface="+mn-lt"/>
                          <a:ea typeface="Calibri" panose="020F0502020204030204" pitchFamily="34" charset="0"/>
                          <a:cs typeface="Amatic SC" panose="00000500000000000000" pitchFamily="2" charset="-79"/>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339498" y="6858000"/>
            <a:ext cx="12170944" cy="369332"/>
          </a:xfrm>
          <a:prstGeom prst="rect">
            <a:avLst/>
          </a:prstGeom>
          <a:noFill/>
        </p:spPr>
        <p:txBody>
          <a:bodyPr wrap="square">
            <a:spAutoFit/>
          </a:bodyPr>
          <a:lstStyle/>
          <a:p>
            <a:r>
              <a:rPr lang="en-US" sz="1400" i="1" dirty="0">
                <a:solidFill>
                  <a:schemeClr val="bg1">
                    <a:lumMod val="50000"/>
                  </a:schemeClr>
                </a:solidFill>
                <a:effectLst/>
              </a:rPr>
              <a:t>We will encourage children’s independence and decision-making, supporting them to learn through their mistakes</a:t>
            </a:r>
            <a:r>
              <a:rPr lang="en-US" b="0" i="1" dirty="0">
                <a:solidFill>
                  <a:srgbClr val="333333"/>
                </a:solidFill>
                <a:effectLst/>
              </a:rPr>
              <a:t>.</a:t>
            </a:r>
            <a:endParaRPr lang="en-GB" i="1" dirty="0"/>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370922"/>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Maths</a:t>
            </a:r>
            <a:r>
              <a:rPr lang="en-US" dirty="0" smtClean="0"/>
              <a:t> Overview </a:t>
            </a:r>
            <a:r>
              <a:rPr lang="en-US" dirty="0" smtClean="0"/>
              <a:t>2022-2023 </a:t>
            </a:r>
            <a:r>
              <a:rPr lang="en-US" dirty="0" smtClean="0"/>
              <a:t>Following White Rose</a:t>
            </a:r>
            <a:endParaRPr lang="en-GB" dirty="0"/>
          </a:p>
        </p:txBody>
      </p:sp>
      <p:pic>
        <p:nvPicPr>
          <p:cNvPr id="4" name="Content Placeholder 3"/>
          <p:cNvPicPr>
            <a:picLocks noGrp="1" noChangeAspect="1"/>
          </p:cNvPicPr>
          <p:nvPr>
            <p:ph idx="1"/>
          </p:nvPr>
        </p:nvPicPr>
        <p:blipFill>
          <a:blip r:embed="rId2"/>
          <a:stretch>
            <a:fillRect/>
          </a:stretch>
        </p:blipFill>
        <p:spPr>
          <a:xfrm>
            <a:off x="2523552" y="1825625"/>
            <a:ext cx="7144896" cy="4351338"/>
          </a:xfrm>
          <a:prstGeom prst="rect">
            <a:avLst/>
          </a:prstGeom>
        </p:spPr>
      </p:pic>
    </p:spTree>
    <p:extLst>
      <p:ext uri="{BB962C8B-B14F-4D97-AF65-F5344CB8AC3E}">
        <p14:creationId xmlns:p14="http://schemas.microsoft.com/office/powerpoint/2010/main" val="1809474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90567547"/>
              </p:ext>
            </p:extLst>
          </p:nvPr>
        </p:nvGraphicFramePr>
        <p:xfrm>
          <a:off x="231033" y="575514"/>
          <a:ext cx="11459364" cy="500722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18383">
                <a:tc>
                  <a:txBody>
                    <a:bodyPr/>
                    <a:lstStyle/>
                    <a:p>
                      <a:pPr algn="ctr"/>
                      <a:endParaRPr lang="en-GB" sz="1600" dirty="0">
                        <a:solidFill>
                          <a:srgbClr val="FF0000"/>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tx1"/>
                          </a:solidFill>
                          <a:latin typeface="NTPreCursivefk" panose="03000400000000000000" pitchFamily="66" charset="0"/>
                          <a:cs typeface="Amatic SC" panose="00000500000000000000" pitchFamily="2" charset="-79"/>
                        </a:rPr>
                        <a:t>Autumn 1</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tx1"/>
                          </a:solidFill>
                          <a:latin typeface="NTPreCursivefk" panose="03000400000000000000" pitchFamily="66" charset="0"/>
                          <a:cs typeface="Amatic SC" panose="00000500000000000000" pitchFamily="2" charset="-79"/>
                        </a:rPr>
                        <a:t>Autumn 2</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tx1"/>
                          </a:solidFill>
                          <a:latin typeface="NTPreCursivefk" panose="03000400000000000000" pitchFamily="66" charset="0"/>
                          <a:cs typeface="Amatic SC" panose="00000500000000000000" pitchFamily="2" charset="-79"/>
                        </a:rPr>
                        <a:t>Spring 1</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tx1"/>
                          </a:solidFill>
                          <a:latin typeface="NTPreCursivefk" panose="03000400000000000000" pitchFamily="66" charset="0"/>
                          <a:cs typeface="Amatic SC" panose="00000500000000000000" pitchFamily="2" charset="-79"/>
                        </a:rPr>
                        <a:t>Spring 2</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tx1"/>
                          </a:solidFill>
                          <a:latin typeface="NTPreCursivefk" panose="03000400000000000000" pitchFamily="66" charset="0"/>
                          <a:cs typeface="Amatic SC" panose="00000500000000000000" pitchFamily="2" charset="-79"/>
                        </a:rPr>
                        <a:t>Summer 1</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400" dirty="0">
                          <a:solidFill>
                            <a:schemeClr val="tx1"/>
                          </a:solidFill>
                          <a:latin typeface="NTPreCursivefk" panose="03000400000000000000" pitchFamily="66" charset="0"/>
                          <a:cs typeface="Amatic SC" panose="00000500000000000000" pitchFamily="2" charset="-79"/>
                        </a:rPr>
                        <a:t>Summer 2</a:t>
                      </a:r>
                      <a:endParaRPr lang="en-GB" sz="24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9627">
                <a:tc>
                  <a:txBody>
                    <a:bodyPr/>
                    <a:lstStyle/>
                    <a:p>
                      <a:pPr algn="ctr"/>
                      <a:r>
                        <a:rPr lang="en-US" sz="2000" b="0" dirty="0">
                          <a:solidFill>
                            <a:schemeClr val="tx1"/>
                          </a:solidFill>
                          <a:latin typeface="NTPreCursivefk" panose="03000400000000000000" pitchFamily="66" charset="0"/>
                          <a:cs typeface="Amatic SC" panose="00000500000000000000" pitchFamily="2" charset="-79"/>
                        </a:rPr>
                        <a:t>General Themes </a:t>
                      </a:r>
                      <a:endParaRPr lang="en-GB" sz="2000" b="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solidFill>
                            <a:schemeClr val="tx1"/>
                          </a:solidFill>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NTPreCursivefk" panose="03000400000000000000" pitchFamily="66" charset="0"/>
                          <a:cs typeface="Amatic SC" panose="00000500000000000000" pitchFamily="2" charset="-79"/>
                        </a:rPr>
                        <a:t>Terrific</a:t>
                      </a:r>
                      <a:r>
                        <a:rPr lang="en-US" sz="1600" baseline="0" dirty="0" smtClean="0">
                          <a:solidFill>
                            <a:schemeClr val="tx1"/>
                          </a:solidFill>
                          <a:latin typeface="NTPreCursivefk" panose="03000400000000000000" pitchFamily="66" charset="0"/>
                          <a:cs typeface="Amatic SC" panose="00000500000000000000" pitchFamily="2" charset="-79"/>
                        </a:rPr>
                        <a:t> Tales</a:t>
                      </a:r>
                      <a:endParaRPr lang="en-US" sz="16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smtClean="0">
                          <a:solidFill>
                            <a:schemeClr val="tx1"/>
                          </a:solidFill>
                          <a:latin typeface="NTPreCursivefk" panose="03000400000000000000" pitchFamily="66" charset="0"/>
                          <a:cs typeface="Amatic SC" panose="00000500000000000000" pitchFamily="2" charset="-79"/>
                        </a:rPr>
                        <a:t>Amazing Animals</a:t>
                      </a:r>
                      <a:endParaRPr lang="en-US" sz="16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NTPreCursivefk" panose="03000400000000000000" pitchFamily="66" charset="0"/>
                          <a:cs typeface="Amatic SC" panose="00000500000000000000" pitchFamily="2" charset="-79"/>
                        </a:rPr>
                        <a:t>Come outside</a:t>
                      </a:r>
                      <a:endParaRPr lang="en-US" sz="16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smtClean="0">
                          <a:solidFill>
                            <a:schemeClr val="tx1"/>
                          </a:solidFill>
                          <a:latin typeface="NTPreCursivefk" panose="03000400000000000000" pitchFamily="66" charset="0"/>
                          <a:cs typeface="Amatic SC" panose="00000500000000000000" pitchFamily="2" charset="-79"/>
                        </a:rPr>
                        <a:t>Ticket to Ride</a:t>
                      </a:r>
                      <a:endParaRPr lang="en-US" sz="16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NTPreCursivefk" panose="03000400000000000000" pitchFamily="66" charset="0"/>
                          <a:cs typeface="Amatic SC" panose="00000500000000000000" pitchFamily="2" charset="-79"/>
                        </a:rPr>
                        <a:t>Fun at the Seaside</a:t>
                      </a:r>
                      <a:endParaRPr lang="en-US" sz="16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887332">
                <a:tc rowSpan="2">
                  <a:txBody>
                    <a:bodyPr/>
                    <a:lstStyle/>
                    <a:p>
                      <a:pPr algn="ctr"/>
                      <a:r>
                        <a:rPr lang="en-US" sz="2800" b="0" dirty="0" err="1">
                          <a:solidFill>
                            <a:schemeClr val="tx1"/>
                          </a:solidFill>
                          <a:latin typeface="NTPreCursivefk" panose="03000400000000000000" pitchFamily="66" charset="0"/>
                          <a:cs typeface="Amatic SC" panose="00000500000000000000" pitchFamily="2" charset="-79"/>
                        </a:rPr>
                        <a:t>Maths</a:t>
                      </a:r>
                      <a:endParaRPr lang="en-US" sz="2800" b="0" dirty="0">
                        <a:solidFill>
                          <a:schemeClr val="tx1"/>
                        </a:solidFill>
                        <a:latin typeface="NTPreCursivefk" panose="03000400000000000000" pitchFamily="66" charset="0"/>
                        <a:cs typeface="Amatic SC" panose="00000500000000000000" pitchFamily="2" charset="-79"/>
                      </a:endParaRPr>
                    </a:p>
                    <a:p>
                      <a:pPr algn="ctr"/>
                      <a:r>
                        <a:rPr lang="en-US" sz="1600" b="0" i="1" kern="1200" dirty="0">
                          <a:solidFill>
                            <a:schemeClr val="tx1"/>
                          </a:solidFill>
                          <a:effectLst/>
                          <a:latin typeface="NTPreCursivefk" panose="03000400000000000000" pitchFamily="66" charset="0"/>
                          <a:ea typeface="+mn-ea"/>
                          <a:cs typeface="+mn-cs"/>
                        </a:rPr>
                        <a:t>“Without mathematics, there’s nothing you can do. Everything around you is mathematics. Everything around you is numbers.” – </a:t>
                      </a:r>
                      <a:r>
                        <a:rPr lang="en-US" sz="1600" b="1" i="1" kern="1200" dirty="0">
                          <a:solidFill>
                            <a:schemeClr val="tx1"/>
                          </a:solidFill>
                          <a:effectLst/>
                          <a:latin typeface="NTPreCursivefk" panose="03000400000000000000" pitchFamily="66" charset="0"/>
                          <a:ea typeface="+mn-ea"/>
                          <a:cs typeface="+mn-cs"/>
                        </a:rPr>
                        <a:t>Shakuntala Devi</a:t>
                      </a:r>
                    </a:p>
                    <a:p>
                      <a:pPr algn="ctr"/>
                      <a:endParaRPr lang="en-US" sz="1400" b="1" i="1" kern="1200" dirty="0">
                        <a:solidFill>
                          <a:schemeClr val="tx1"/>
                        </a:solidFill>
                        <a:effectLst/>
                        <a:latin typeface="NTPreCursivefk" panose="03000400000000000000" pitchFamily="66" charset="0"/>
                        <a:ea typeface="+mn-ea"/>
                        <a:cs typeface="+mn-cs"/>
                      </a:endParaRPr>
                    </a:p>
                    <a:p>
                      <a:pPr algn="ctr"/>
                      <a:endParaRPr lang="en-US" sz="1400" b="1" i="1" kern="1200" dirty="0">
                        <a:solidFill>
                          <a:schemeClr val="tx1"/>
                        </a:solidFill>
                        <a:effectLst/>
                        <a:latin typeface="NTPreCursivefk" panose="03000400000000000000" pitchFamily="66" charset="0"/>
                        <a:ea typeface="+mn-ea"/>
                        <a:cs typeface="+mn-cs"/>
                      </a:endParaRPr>
                    </a:p>
                    <a:p>
                      <a:pPr algn="ctr"/>
                      <a:r>
                        <a:rPr lang="en-US" sz="900" b="1" i="1" kern="1200" dirty="0">
                          <a:solidFill>
                            <a:schemeClr val="tx1"/>
                          </a:solidFill>
                          <a:effectLst/>
                          <a:latin typeface="NTPreCursivefk" panose="03000400000000000000" pitchFamily="66" charset="0"/>
                          <a:ea typeface="+mn-ea"/>
                          <a:cs typeface="+mn-cs"/>
                        </a:rPr>
                        <a:t>Mathematics Mastery</a:t>
                      </a:r>
                      <a:endParaRPr lang="en-US" sz="900" b="0" i="1"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solidFill>
                            <a:schemeClr val="tx1"/>
                          </a:solidFill>
                        </a:rPr>
                        <a:t>Developing a </a:t>
                      </a:r>
                      <a:r>
                        <a:rPr lang="en-US" sz="900" b="1" dirty="0">
                          <a:solidFill>
                            <a:schemeClr val="tx1"/>
                          </a:solidFill>
                        </a:rPr>
                        <a:t>strong grounding in number </a:t>
                      </a:r>
                      <a:r>
                        <a:rPr lang="en-US" sz="900" dirty="0">
                          <a:solidFill>
                            <a:schemeClr val="tx1"/>
                          </a:solidFill>
                        </a:rPr>
                        <a:t>is essential so that all children develop the necessary </a:t>
                      </a:r>
                      <a:r>
                        <a:rPr lang="en-US" sz="900" b="1" dirty="0">
                          <a:solidFill>
                            <a:schemeClr val="tx1"/>
                          </a:solidFill>
                        </a:rPr>
                        <a:t>building blocks </a:t>
                      </a:r>
                      <a:r>
                        <a:rPr lang="en-US" sz="900" dirty="0">
                          <a:solidFill>
                            <a:schemeClr val="tx1"/>
                          </a:solidFill>
                        </a:rPr>
                        <a:t>to excel mathematically. Children should be able to </a:t>
                      </a:r>
                      <a:r>
                        <a:rPr lang="en-US" sz="900" b="1" dirty="0">
                          <a:solidFill>
                            <a:schemeClr val="tx1"/>
                          </a:solidFill>
                        </a:rPr>
                        <a:t>count confidently</a:t>
                      </a:r>
                      <a:r>
                        <a:rPr lang="en-US" sz="900" dirty="0">
                          <a:solidFill>
                            <a:schemeClr val="tx1"/>
                          </a:solidFill>
                        </a:rPr>
                        <a:t>, develop a deep understanding of the </a:t>
                      </a:r>
                      <a:r>
                        <a:rPr lang="en-US" sz="900" b="1" dirty="0">
                          <a:solidFill>
                            <a:schemeClr val="tx1"/>
                          </a:solidFill>
                        </a:rPr>
                        <a:t>numbers to 10</a:t>
                      </a:r>
                      <a:r>
                        <a:rPr lang="en-US" sz="900" dirty="0">
                          <a:solidFill>
                            <a:schemeClr val="tx1"/>
                          </a:solidFill>
                        </a:rPr>
                        <a:t>, the </a:t>
                      </a:r>
                      <a:r>
                        <a:rPr lang="en-US" sz="900" b="1" dirty="0">
                          <a:solidFill>
                            <a:schemeClr val="tx1"/>
                          </a:solidFill>
                        </a:rPr>
                        <a:t>relationships between </a:t>
                      </a:r>
                      <a:r>
                        <a:rPr lang="en-US" sz="900" dirty="0">
                          <a:solidFill>
                            <a:schemeClr val="tx1"/>
                          </a:solidFill>
                        </a:rPr>
                        <a:t>them and the patterns within those numbers. By providing frequent and varied opportunities to build and apply this understanding - such as using </a:t>
                      </a:r>
                      <a:r>
                        <a:rPr lang="en-US" sz="900" b="1" dirty="0">
                          <a:solidFill>
                            <a:schemeClr val="tx1"/>
                          </a:solidFill>
                        </a:rPr>
                        <a:t>manipulatives,</a:t>
                      </a:r>
                      <a:r>
                        <a:rPr lang="en-US" sz="900" dirty="0">
                          <a:solidFill>
                            <a:schemeClr val="tx1"/>
                          </a:solidFill>
                        </a:rPr>
                        <a:t> including small pebbles and tens frames for organising counting - children will develop a secure base of knowledge and vocabulary from which </a:t>
                      </a:r>
                      <a:r>
                        <a:rPr lang="en-US" sz="900" b="1" dirty="0">
                          <a:solidFill>
                            <a:schemeClr val="tx1"/>
                          </a:solidFill>
                        </a:rPr>
                        <a:t>mastery of mathematics </a:t>
                      </a:r>
                      <a:r>
                        <a:rPr lang="en-US" sz="900" dirty="0">
                          <a:solidFill>
                            <a:schemeClr val="tx1"/>
                          </a:solidFill>
                        </a:rPr>
                        <a:t>is built. In addition, it is important that the curriculum includes </a:t>
                      </a:r>
                      <a:r>
                        <a:rPr lang="en-US" sz="900" b="1" dirty="0">
                          <a:solidFill>
                            <a:schemeClr val="tx1"/>
                          </a:solidFill>
                        </a:rPr>
                        <a:t>rich opportunities for children to develop their spatial reasoning </a:t>
                      </a:r>
                      <a:r>
                        <a:rPr lang="en-US" sz="900" dirty="0">
                          <a:solidFill>
                            <a:schemeClr val="tx1"/>
                          </a:solidFill>
                        </a:rPr>
                        <a:t>skills across all areas of mathematics including shape, space and measures. It is important that children </a:t>
                      </a:r>
                      <a:r>
                        <a:rPr lang="en-US" sz="900" b="1" dirty="0">
                          <a:solidFill>
                            <a:schemeClr val="tx1"/>
                          </a:solidFill>
                        </a:rPr>
                        <a:t>develop positive attitudes and interests in mathematics</a:t>
                      </a:r>
                      <a:r>
                        <a:rPr lang="en-US" sz="900" dirty="0">
                          <a:solidFill>
                            <a:schemeClr val="tx1"/>
                          </a:solidFill>
                        </a:rPr>
                        <a:t>, look for </a:t>
                      </a:r>
                      <a:r>
                        <a:rPr lang="en-US" sz="900" b="1" dirty="0">
                          <a:solidFill>
                            <a:schemeClr val="tx1"/>
                          </a:solidFill>
                        </a:rPr>
                        <a:t>patterns and relationships</a:t>
                      </a:r>
                      <a:r>
                        <a:rPr lang="en-US" sz="900" dirty="0">
                          <a:solidFill>
                            <a:schemeClr val="tx1"/>
                          </a:solidFill>
                        </a:rPr>
                        <a:t>, spot </a:t>
                      </a:r>
                      <a:r>
                        <a:rPr lang="en-US" sz="900" b="1" dirty="0">
                          <a:solidFill>
                            <a:schemeClr val="tx1"/>
                          </a:solidFill>
                        </a:rPr>
                        <a:t>connections, ‘have a go’</a:t>
                      </a:r>
                      <a:r>
                        <a:rPr lang="en-US" sz="900" dirty="0">
                          <a:solidFill>
                            <a:schemeClr val="tx1"/>
                          </a:solidFill>
                        </a:rPr>
                        <a:t>, </a:t>
                      </a:r>
                      <a:r>
                        <a:rPr lang="en-US" sz="900" b="1" dirty="0">
                          <a:solidFill>
                            <a:schemeClr val="tx1"/>
                          </a:solidFill>
                        </a:rPr>
                        <a:t>talk to adults </a:t>
                      </a:r>
                      <a:r>
                        <a:rPr lang="en-US" sz="900" dirty="0">
                          <a:solidFill>
                            <a:schemeClr val="tx1"/>
                          </a:solidFill>
                        </a:rPr>
                        <a:t>and peers about what they notice and not be afraid to make mistakes.</a:t>
                      </a:r>
                      <a:endParaRPr lang="en-US" sz="9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3164818">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dirty="0" smtClean="0">
                          <a:solidFill>
                            <a:schemeClr val="tx1"/>
                          </a:solidFill>
                        </a:rPr>
                        <a:t>Getting</a:t>
                      </a:r>
                      <a:r>
                        <a:rPr lang="en-GB" sz="1400" b="1" baseline="0" dirty="0" smtClean="0">
                          <a:solidFill>
                            <a:schemeClr val="tx1"/>
                          </a:solidFill>
                        </a:rPr>
                        <a:t> to know you.</a:t>
                      </a:r>
                    </a:p>
                    <a:p>
                      <a:pPr algn="ctr"/>
                      <a:r>
                        <a:rPr lang="en-US" sz="1000" b="0" dirty="0" smtClean="0">
                          <a:solidFill>
                            <a:schemeClr val="tx1"/>
                          </a:solidFill>
                        </a:rPr>
                        <a:t>Settling</a:t>
                      </a:r>
                      <a:r>
                        <a:rPr lang="en-US" sz="1000" b="0" baseline="0" dirty="0" smtClean="0">
                          <a:solidFill>
                            <a:schemeClr val="tx1"/>
                          </a:solidFill>
                        </a:rPr>
                        <a:t> in activities, key times of the day and routines.</a:t>
                      </a:r>
                      <a:endParaRPr lang="en-GB" sz="1000" b="0" dirty="0" smtClean="0">
                        <a:solidFill>
                          <a:schemeClr val="tx1"/>
                        </a:solidFill>
                      </a:endParaRPr>
                    </a:p>
                    <a:p>
                      <a:pPr algn="ctr"/>
                      <a:endParaRPr lang="en-US" sz="1400" b="1" dirty="0" smtClean="0">
                        <a:solidFill>
                          <a:schemeClr val="tx1"/>
                        </a:solidFill>
                      </a:endParaRPr>
                    </a:p>
                    <a:p>
                      <a:pPr algn="ctr"/>
                      <a:r>
                        <a:rPr lang="en-US" sz="1400" b="1" dirty="0" smtClean="0">
                          <a:solidFill>
                            <a:schemeClr val="tx1"/>
                          </a:solidFill>
                        </a:rPr>
                        <a:t>Just like Me</a:t>
                      </a:r>
                    </a:p>
                    <a:p>
                      <a:pPr algn="ctr"/>
                      <a:r>
                        <a:rPr lang="en-US" sz="1000" b="0" dirty="0" smtClean="0">
                          <a:solidFill>
                            <a:schemeClr val="tx1"/>
                          </a:solidFill>
                        </a:rPr>
                        <a:t>Matching and comparing</a:t>
                      </a:r>
                    </a:p>
                    <a:p>
                      <a:pPr algn="ctr"/>
                      <a:r>
                        <a:rPr lang="en-US" sz="1000" b="0" dirty="0" smtClean="0">
                          <a:solidFill>
                            <a:schemeClr val="tx1"/>
                          </a:solidFill>
                        </a:rPr>
                        <a:t>Sorting Objects</a:t>
                      </a:r>
                    </a:p>
                    <a:p>
                      <a:pPr algn="ctr"/>
                      <a:r>
                        <a:rPr lang="en-US" sz="1000" b="0" dirty="0" smtClean="0">
                          <a:solidFill>
                            <a:schemeClr val="tx1"/>
                          </a:solidFill>
                        </a:rPr>
                        <a:t>Make Comparisons</a:t>
                      </a:r>
                    </a:p>
                    <a:p>
                      <a:pPr algn="ctr"/>
                      <a:r>
                        <a:rPr lang="en-US" sz="1000" b="0" dirty="0" smtClean="0">
                          <a:solidFill>
                            <a:schemeClr val="tx1"/>
                          </a:solidFill>
                        </a:rPr>
                        <a:t>Explore</a:t>
                      </a:r>
                      <a:r>
                        <a:rPr lang="en-US" sz="1000" b="0" baseline="0" dirty="0" smtClean="0">
                          <a:solidFill>
                            <a:schemeClr val="tx1"/>
                          </a:solidFill>
                        </a:rPr>
                        <a:t> repeating patterns</a:t>
                      </a:r>
                      <a:endParaRPr lang="en-GB" sz="10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b="1" dirty="0" smtClean="0">
                          <a:solidFill>
                            <a:schemeClr val="tx1"/>
                          </a:solidFill>
                        </a:rPr>
                        <a:t>It’s Me</a:t>
                      </a:r>
                      <a:r>
                        <a:rPr lang="en-US" sz="1400" b="1" baseline="0" dirty="0" smtClean="0">
                          <a:solidFill>
                            <a:schemeClr val="tx1"/>
                          </a:solidFill>
                        </a:rPr>
                        <a:t>  1, 2, 3!</a:t>
                      </a:r>
                      <a:endParaRPr lang="en-GB" sz="1400" b="1" dirty="0">
                        <a:solidFill>
                          <a:schemeClr val="tx1"/>
                        </a:solidFill>
                      </a:endParaRPr>
                    </a:p>
                    <a:p>
                      <a:pPr algn="ctr"/>
                      <a:r>
                        <a:rPr lang="en-US" sz="1000" dirty="0" smtClean="0">
                          <a:solidFill>
                            <a:schemeClr val="tx1"/>
                          </a:solidFill>
                        </a:rPr>
                        <a:t>Representing</a:t>
                      </a:r>
                      <a:r>
                        <a:rPr lang="en-US" sz="1000" baseline="0" dirty="0" smtClean="0">
                          <a:solidFill>
                            <a:schemeClr val="tx1"/>
                          </a:solidFill>
                        </a:rPr>
                        <a:t> 1,2,3</a:t>
                      </a:r>
                      <a:r>
                        <a:rPr lang="en-US" sz="1000" dirty="0" smtClean="0">
                          <a:solidFill>
                            <a:schemeClr val="tx1"/>
                          </a:solidFill>
                        </a:rPr>
                        <a:t> •Comparing</a:t>
                      </a:r>
                      <a:r>
                        <a:rPr lang="en-US" sz="1000" baseline="0" dirty="0" smtClean="0">
                          <a:solidFill>
                            <a:schemeClr val="tx1"/>
                          </a:solidFill>
                        </a:rPr>
                        <a:t> 1,2,3 </a:t>
                      </a:r>
                      <a:r>
                        <a:rPr lang="en-US" sz="1000" dirty="0" smtClean="0">
                          <a:solidFill>
                            <a:schemeClr val="tx1"/>
                          </a:solidFill>
                        </a:rPr>
                        <a:t> •Composition</a:t>
                      </a:r>
                      <a:r>
                        <a:rPr lang="en-US" sz="1000" baseline="0" dirty="0" smtClean="0">
                          <a:solidFill>
                            <a:schemeClr val="tx1"/>
                          </a:solidFill>
                        </a:rPr>
                        <a:t> of 1,2,3 </a:t>
                      </a:r>
                    </a:p>
                    <a:p>
                      <a:pPr algn="ctr"/>
                      <a:r>
                        <a:rPr lang="en-US" sz="1000" b="0" dirty="0" smtClean="0">
                          <a:solidFill>
                            <a:schemeClr val="tx1"/>
                          </a:solidFill>
                        </a:rPr>
                        <a:t>Circles</a:t>
                      </a:r>
                      <a:r>
                        <a:rPr lang="en-US" sz="1000" b="0" baseline="0" dirty="0" smtClean="0">
                          <a:solidFill>
                            <a:schemeClr val="tx1"/>
                          </a:solidFill>
                        </a:rPr>
                        <a:t> and triangles</a:t>
                      </a:r>
                    </a:p>
                    <a:p>
                      <a:pPr algn="ctr"/>
                      <a:r>
                        <a:rPr lang="en-US" sz="1000" b="0" baseline="0" dirty="0" smtClean="0">
                          <a:solidFill>
                            <a:schemeClr val="tx1"/>
                          </a:solidFill>
                        </a:rPr>
                        <a:t>Spatial Awareness</a:t>
                      </a:r>
                    </a:p>
                    <a:p>
                      <a:pPr algn="ctr"/>
                      <a:endParaRPr lang="en-US" sz="1000" b="0" baseline="0" dirty="0" smtClean="0">
                        <a:solidFill>
                          <a:schemeClr val="tx1"/>
                        </a:solidFill>
                      </a:endParaRPr>
                    </a:p>
                    <a:p>
                      <a:pPr algn="ctr"/>
                      <a:r>
                        <a:rPr lang="en-US" sz="1400" b="1" baseline="0" dirty="0" smtClean="0">
                          <a:solidFill>
                            <a:schemeClr val="tx1"/>
                          </a:solidFill>
                        </a:rPr>
                        <a:t>Light and Dark</a:t>
                      </a:r>
                    </a:p>
                    <a:p>
                      <a:pPr algn="ctr"/>
                      <a:r>
                        <a:rPr lang="en-US" sz="1000" b="0" baseline="0" dirty="0" smtClean="0">
                          <a:solidFill>
                            <a:schemeClr val="tx1"/>
                          </a:solidFill>
                        </a:rPr>
                        <a:t>Count on and back to 4</a:t>
                      </a:r>
                    </a:p>
                    <a:p>
                      <a:pPr algn="ctr"/>
                      <a:r>
                        <a:rPr lang="en-US" sz="1000" b="0" baseline="0" dirty="0" err="1" smtClean="0">
                          <a:solidFill>
                            <a:schemeClr val="tx1"/>
                          </a:solidFill>
                        </a:rPr>
                        <a:t>Subitising</a:t>
                      </a:r>
                      <a:r>
                        <a:rPr lang="en-US" sz="1000" b="0" baseline="0" dirty="0" smtClean="0">
                          <a:solidFill>
                            <a:schemeClr val="tx1"/>
                          </a:solidFill>
                        </a:rPr>
                        <a:t> and enhancement with number 4.</a:t>
                      </a:r>
                    </a:p>
                    <a:p>
                      <a:pPr algn="ctr"/>
                      <a:r>
                        <a:rPr lang="en-US" sz="1000" b="0" baseline="0" dirty="0" smtClean="0">
                          <a:solidFill>
                            <a:schemeClr val="tx1"/>
                          </a:solidFill>
                        </a:rPr>
                        <a:t>Numbers to 5</a:t>
                      </a:r>
                    </a:p>
                    <a:p>
                      <a:pPr algn="ctr"/>
                      <a:r>
                        <a:rPr lang="en-US" sz="1000" b="0" baseline="0" dirty="0" smtClean="0">
                          <a:solidFill>
                            <a:schemeClr val="tx1"/>
                          </a:solidFill>
                        </a:rPr>
                        <a:t>One more and one less</a:t>
                      </a:r>
                    </a:p>
                    <a:p>
                      <a:pPr algn="ctr"/>
                      <a:r>
                        <a:rPr lang="en-US" sz="1000" b="0" baseline="0" dirty="0" smtClean="0">
                          <a:solidFill>
                            <a:schemeClr val="tx1"/>
                          </a:solidFill>
                        </a:rPr>
                        <a:t>Shapes with 4 sides</a:t>
                      </a:r>
                    </a:p>
                    <a:p>
                      <a:pPr algn="ctr"/>
                      <a:r>
                        <a:rPr lang="en-US" sz="1000" b="0" baseline="0" dirty="0" smtClean="0">
                          <a:solidFill>
                            <a:schemeClr val="tx1"/>
                          </a:solidFill>
                        </a:rPr>
                        <a:t>Measurement – Time – Night and 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baseline="0" dirty="0" smtClean="0">
                        <a:solidFill>
                          <a:schemeClr val="tx1"/>
                        </a:solidFill>
                        <a:latin typeface="+mn-lt"/>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baseline="0" dirty="0" smtClean="0">
                          <a:solidFill>
                            <a:schemeClr val="tx1"/>
                          </a:solidFill>
                          <a:latin typeface="+mn-lt"/>
                          <a:cs typeface="+mn-cs"/>
                        </a:rPr>
                        <a:t>Consolidation</a:t>
                      </a:r>
                      <a:endParaRPr lang="en-GB" sz="1000" b="1" dirty="0" smtClean="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Alive</a:t>
                      </a:r>
                      <a:r>
                        <a:rPr lang="en-US" sz="1400" b="1" baseline="0" dirty="0" smtClean="0">
                          <a:solidFill>
                            <a:schemeClr val="tx1"/>
                          </a:solidFill>
                        </a:rPr>
                        <a:t> in 5!</a:t>
                      </a:r>
                      <a:endParaRPr lang="en-GB" sz="1400" b="1"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rPr>
                        <a:t>Introducing</a:t>
                      </a:r>
                      <a:r>
                        <a:rPr lang="en-US" sz="1000" b="0" baseline="0" dirty="0" smtClean="0">
                          <a:solidFill>
                            <a:schemeClr val="tx1"/>
                          </a:solidFill>
                        </a:rPr>
                        <a:t> zero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rPr>
                        <a:t>Comparing numbers to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rPr>
                        <a:t>Composition of 4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rPr>
                        <a:t>Compare Mass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rPr>
                        <a:t>Compare Capacity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latin typeface="+mn-lt"/>
                        </a:rPr>
                        <a:t>Growing</a:t>
                      </a:r>
                      <a:r>
                        <a:rPr lang="en-US" sz="1400" b="1" baseline="0" dirty="0" smtClean="0">
                          <a:solidFill>
                            <a:schemeClr val="tx1"/>
                          </a:solidFill>
                          <a:latin typeface="+mn-lt"/>
                        </a:rPr>
                        <a:t> 6,7,8</a:t>
                      </a:r>
                      <a:endParaRPr lang="en-GB" sz="1400" b="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latin typeface="+mn-lt"/>
                          <a:cs typeface="+mn-cs"/>
                        </a:rPr>
                        <a:t>6,7</a:t>
                      </a:r>
                      <a:r>
                        <a:rPr lang="en-US" sz="1000" b="0" baseline="0" dirty="0" smtClean="0">
                          <a:solidFill>
                            <a:schemeClr val="tx1"/>
                          </a:solidFill>
                          <a:latin typeface="+mn-lt"/>
                          <a:cs typeface="+mn-cs"/>
                        </a:rPr>
                        <a:t> and 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latin typeface="+mn-lt"/>
                          <a:cs typeface="+mn-cs"/>
                        </a:rPr>
                        <a:t>Making pairs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latin typeface="+mn-lt"/>
                          <a:cs typeface="+mn-cs"/>
                        </a:rPr>
                        <a:t>Combining two groups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latin typeface="+mn-lt"/>
                          <a:cs typeface="Amatic SC" panose="00000500000000000000" pitchFamily="2" charset="-79"/>
                        </a:rPr>
                        <a:t>Length</a:t>
                      </a:r>
                      <a:r>
                        <a:rPr lang="en-US" sz="1000" b="0" baseline="0" dirty="0" smtClean="0">
                          <a:solidFill>
                            <a:schemeClr val="tx1"/>
                          </a:solidFill>
                          <a:latin typeface="+mn-lt"/>
                          <a:cs typeface="Amatic SC" panose="00000500000000000000" pitchFamily="2" charset="-79"/>
                        </a:rPr>
                        <a:t> and Height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dirty="0" smtClean="0">
                          <a:solidFill>
                            <a:schemeClr val="tx1"/>
                          </a:solidFill>
                          <a:latin typeface="+mn-lt"/>
                          <a:cs typeface="Amatic SC" panose="00000500000000000000" pitchFamily="2" charset="-79"/>
                        </a:rPr>
                        <a:t>Time</a:t>
                      </a:r>
                      <a:endParaRPr lang="en-US" sz="1000" b="0" dirty="0">
                        <a:solidFill>
                          <a:schemeClr val="tx1"/>
                        </a:solidFill>
                        <a:latin typeface="+mn-lt"/>
                        <a:cs typeface="Amatic SC" panose="00000500000000000000" pitchFamily="2" charset="-79"/>
                      </a:endParaRPr>
                    </a:p>
                    <a:p>
                      <a:pPr algn="ctr"/>
                      <a:endParaRPr lang="en-GB" sz="11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latin typeface="+mn-lt"/>
                        </a:rPr>
                        <a:t>Building</a:t>
                      </a:r>
                      <a:r>
                        <a:rPr lang="en-US" sz="1400" b="1" baseline="0" dirty="0" smtClean="0">
                          <a:solidFill>
                            <a:schemeClr val="tx1"/>
                          </a:solidFill>
                          <a:latin typeface="+mn-lt"/>
                        </a:rPr>
                        <a:t> 9 and 10.</a:t>
                      </a:r>
                      <a:endParaRPr lang="en-GB" sz="1400" b="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mn-lt"/>
                          <a:cs typeface="+mn-cs"/>
                        </a:rPr>
                        <a:t>9</a:t>
                      </a:r>
                      <a:r>
                        <a:rPr lang="en-US" sz="1000" baseline="0" dirty="0" smtClean="0">
                          <a:solidFill>
                            <a:schemeClr val="tx1"/>
                          </a:solidFill>
                          <a:latin typeface="+mn-lt"/>
                          <a:cs typeface="+mn-cs"/>
                        </a:rPr>
                        <a:t> and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smtClean="0">
                          <a:solidFill>
                            <a:schemeClr val="tx1"/>
                          </a:solidFill>
                          <a:latin typeface="+mn-lt"/>
                          <a:cs typeface="+mn-cs"/>
                        </a:rPr>
                        <a:t>Comparing numbers to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smtClean="0">
                          <a:solidFill>
                            <a:schemeClr val="tx1"/>
                          </a:solidFill>
                          <a:latin typeface="+mn-lt"/>
                          <a:cs typeface="+mn-cs"/>
                        </a:rPr>
                        <a:t>Bonds to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smtClean="0">
                          <a:solidFill>
                            <a:schemeClr val="tx1"/>
                          </a:solidFill>
                          <a:latin typeface="+mn-lt"/>
                          <a:cs typeface="+mn-cs"/>
                        </a:rPr>
                        <a:t>3D Shapes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smtClean="0">
                          <a:solidFill>
                            <a:schemeClr val="tx1"/>
                          </a:solidFill>
                          <a:latin typeface="+mn-lt"/>
                          <a:cs typeface="+mn-cs"/>
                        </a:rPr>
                        <a:t>Patterns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dirty="0" smtClean="0">
                        <a:solidFill>
                          <a:schemeClr val="tx1"/>
                        </a:solidFill>
                        <a:latin typeface="+mn-lt"/>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smtClean="0">
                          <a:solidFill>
                            <a:schemeClr val="tx1"/>
                          </a:solidFill>
                          <a:latin typeface="+mn-lt"/>
                          <a:cs typeface="+mn-cs"/>
                        </a:rPr>
                        <a:t>Consolidation</a:t>
                      </a:r>
                      <a:endParaRPr lang="en-GB" sz="14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400" b="1" dirty="0" smtClean="0">
                          <a:solidFill>
                            <a:schemeClr val="tx1"/>
                          </a:solidFill>
                        </a:rPr>
                        <a:t>To</a:t>
                      </a:r>
                      <a:r>
                        <a:rPr lang="en-US" sz="1400" b="1" baseline="0" dirty="0" smtClean="0">
                          <a:solidFill>
                            <a:schemeClr val="tx1"/>
                          </a:solidFill>
                        </a:rPr>
                        <a:t> 20 and Beyond</a:t>
                      </a:r>
                      <a:endParaRPr lang="en-GB" sz="1400" b="1" dirty="0">
                        <a:solidFill>
                          <a:schemeClr val="tx1"/>
                        </a:solidFill>
                      </a:endParaRPr>
                    </a:p>
                    <a:p>
                      <a:pPr algn="ctr"/>
                      <a:r>
                        <a:rPr lang="en-US" sz="1000" b="0" dirty="0" smtClean="0">
                          <a:solidFill>
                            <a:schemeClr val="tx1"/>
                          </a:solidFill>
                        </a:rPr>
                        <a:t>Consolidating</a:t>
                      </a:r>
                      <a:r>
                        <a:rPr lang="en-US" sz="1000" b="0" baseline="0" dirty="0" smtClean="0">
                          <a:solidFill>
                            <a:schemeClr val="tx1"/>
                          </a:solidFill>
                        </a:rPr>
                        <a:t> key skills</a:t>
                      </a:r>
                    </a:p>
                    <a:p>
                      <a:pPr algn="ctr"/>
                      <a:r>
                        <a:rPr lang="en-US" sz="1000" b="0" baseline="0" dirty="0" smtClean="0">
                          <a:solidFill>
                            <a:schemeClr val="tx1"/>
                          </a:solidFill>
                        </a:rPr>
                        <a:t>Building numbers beyond 10</a:t>
                      </a:r>
                    </a:p>
                    <a:p>
                      <a:pPr algn="ctr"/>
                      <a:r>
                        <a:rPr lang="en-US" sz="1000" b="0" baseline="0" dirty="0" smtClean="0">
                          <a:solidFill>
                            <a:schemeClr val="tx1"/>
                          </a:solidFill>
                        </a:rPr>
                        <a:t>Counting patterns beyond 10</a:t>
                      </a:r>
                    </a:p>
                    <a:p>
                      <a:pPr algn="ctr"/>
                      <a:r>
                        <a:rPr lang="en-US" sz="1000" b="0" dirty="0" smtClean="0">
                          <a:solidFill>
                            <a:schemeClr val="tx1"/>
                          </a:solidFill>
                        </a:rPr>
                        <a:t>Spatial</a:t>
                      </a:r>
                      <a:r>
                        <a:rPr lang="en-US" sz="1000" b="0" baseline="0" dirty="0" smtClean="0">
                          <a:solidFill>
                            <a:schemeClr val="tx1"/>
                          </a:solidFill>
                        </a:rPr>
                        <a:t> Reasoning</a:t>
                      </a:r>
                    </a:p>
                    <a:p>
                      <a:pPr algn="ctr"/>
                      <a:endParaRPr lang="en-US" sz="1000" b="0" baseline="0" dirty="0" smtClean="0">
                        <a:solidFill>
                          <a:schemeClr val="tx1"/>
                        </a:solidFill>
                      </a:endParaRPr>
                    </a:p>
                    <a:p>
                      <a:pPr algn="ctr"/>
                      <a:r>
                        <a:rPr lang="en-US" sz="1400" b="1" dirty="0" smtClean="0">
                          <a:solidFill>
                            <a:schemeClr val="tx1"/>
                          </a:solidFill>
                        </a:rPr>
                        <a:t>First, Then, Now</a:t>
                      </a:r>
                    </a:p>
                    <a:p>
                      <a:pPr algn="ctr"/>
                      <a:r>
                        <a:rPr lang="en-US" sz="1000" b="0" dirty="0" smtClean="0">
                          <a:solidFill>
                            <a:schemeClr val="tx1"/>
                          </a:solidFill>
                        </a:rPr>
                        <a:t>Consolidating Key Skills</a:t>
                      </a:r>
                    </a:p>
                    <a:p>
                      <a:pPr algn="ctr"/>
                      <a:r>
                        <a:rPr lang="en-US" sz="1000" b="0" dirty="0" smtClean="0">
                          <a:solidFill>
                            <a:schemeClr val="tx1"/>
                          </a:solidFill>
                        </a:rPr>
                        <a:t>Adding More</a:t>
                      </a:r>
                    </a:p>
                    <a:p>
                      <a:pPr algn="ctr"/>
                      <a:r>
                        <a:rPr lang="en-US" sz="1000" b="0" dirty="0" smtClean="0">
                          <a:solidFill>
                            <a:schemeClr val="tx1"/>
                          </a:solidFill>
                        </a:rPr>
                        <a:t>Taking Away</a:t>
                      </a:r>
                    </a:p>
                    <a:p>
                      <a:pPr algn="ctr"/>
                      <a:r>
                        <a:rPr lang="en-US" sz="1000" b="0" dirty="0" smtClean="0">
                          <a:solidFill>
                            <a:schemeClr val="tx1"/>
                          </a:solidFill>
                        </a:rPr>
                        <a:t>Spatial</a:t>
                      </a:r>
                      <a:r>
                        <a:rPr lang="en-US" sz="1000" b="0" baseline="0" dirty="0" smtClean="0">
                          <a:solidFill>
                            <a:schemeClr val="tx1"/>
                          </a:solidFill>
                        </a:rPr>
                        <a:t> Reasoning</a:t>
                      </a:r>
                    </a:p>
                    <a:p>
                      <a:pPr algn="ctr"/>
                      <a:endParaRPr lang="en-GB" sz="1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400" b="1" dirty="0" smtClean="0">
                          <a:solidFill>
                            <a:schemeClr val="tx1"/>
                          </a:solidFill>
                        </a:rPr>
                        <a:t>Find</a:t>
                      </a:r>
                      <a:r>
                        <a:rPr lang="en-US" sz="1400" b="1" baseline="0" dirty="0" smtClean="0">
                          <a:solidFill>
                            <a:schemeClr val="tx1"/>
                          </a:solidFill>
                        </a:rPr>
                        <a:t> my Pattern</a:t>
                      </a:r>
                      <a:endParaRPr lang="en-US" sz="1400" b="1" dirty="0">
                        <a:solidFill>
                          <a:schemeClr val="tx1"/>
                        </a:solidFill>
                      </a:endParaRPr>
                    </a:p>
                    <a:p>
                      <a:pPr algn="ctr"/>
                      <a:r>
                        <a:rPr lang="en-US" sz="1000" b="0" dirty="0" smtClean="0">
                          <a:solidFill>
                            <a:schemeClr val="tx1"/>
                          </a:solidFill>
                        </a:rPr>
                        <a:t>Consolidating</a:t>
                      </a:r>
                      <a:r>
                        <a:rPr lang="en-US" sz="1000" b="0" baseline="0" dirty="0" smtClean="0">
                          <a:solidFill>
                            <a:schemeClr val="tx1"/>
                          </a:solidFill>
                        </a:rPr>
                        <a:t> Key skills</a:t>
                      </a:r>
                    </a:p>
                    <a:p>
                      <a:pPr algn="ctr"/>
                      <a:r>
                        <a:rPr lang="en-US" sz="1000" b="0" dirty="0" smtClean="0">
                          <a:solidFill>
                            <a:schemeClr val="tx1"/>
                          </a:solidFill>
                        </a:rPr>
                        <a:t>Doubling</a:t>
                      </a:r>
                    </a:p>
                    <a:p>
                      <a:pPr algn="ctr"/>
                      <a:r>
                        <a:rPr lang="en-US" sz="1000" b="0" dirty="0" smtClean="0">
                          <a:solidFill>
                            <a:schemeClr val="tx1"/>
                          </a:solidFill>
                        </a:rPr>
                        <a:t>Sharing</a:t>
                      </a:r>
                      <a:r>
                        <a:rPr lang="en-US" sz="1000" b="0" baseline="0" dirty="0" smtClean="0">
                          <a:solidFill>
                            <a:schemeClr val="tx1"/>
                          </a:solidFill>
                        </a:rPr>
                        <a:t> and grouping</a:t>
                      </a:r>
                    </a:p>
                    <a:p>
                      <a:pPr algn="ctr"/>
                      <a:endParaRPr lang="en-US" sz="1000" b="0" baseline="0" dirty="0" smtClean="0">
                        <a:solidFill>
                          <a:schemeClr val="tx1"/>
                        </a:solidFill>
                      </a:endParaRPr>
                    </a:p>
                    <a:p>
                      <a:pPr algn="ctr"/>
                      <a:endParaRPr lang="en-US" sz="1000" b="1" dirty="0">
                        <a:solidFill>
                          <a:schemeClr val="tx1"/>
                        </a:solidFill>
                      </a:endParaRPr>
                    </a:p>
                    <a:p>
                      <a:pPr algn="ctr"/>
                      <a:r>
                        <a:rPr lang="en-US" sz="1400" b="1" dirty="0" smtClean="0">
                          <a:solidFill>
                            <a:schemeClr val="tx1"/>
                          </a:solidFill>
                        </a:rPr>
                        <a:t>On</a:t>
                      </a:r>
                      <a:r>
                        <a:rPr lang="en-US" sz="1400" b="1" baseline="0" dirty="0" smtClean="0">
                          <a:solidFill>
                            <a:schemeClr val="tx1"/>
                          </a:solidFill>
                        </a:rPr>
                        <a:t> the Move</a:t>
                      </a:r>
                      <a:endParaRPr lang="en-GB" sz="1400" b="1" dirty="0">
                        <a:solidFill>
                          <a:schemeClr val="tx1"/>
                        </a:solidFill>
                      </a:endParaRPr>
                    </a:p>
                    <a:p>
                      <a:pPr algn="ctr"/>
                      <a:r>
                        <a:rPr lang="en-US" sz="1000" b="0" dirty="0" smtClean="0">
                          <a:solidFill>
                            <a:schemeClr val="tx1"/>
                          </a:solidFill>
                          <a:latin typeface="+mn-lt"/>
                          <a:cs typeface="+mn-cs"/>
                        </a:rPr>
                        <a:t>Consolidating</a:t>
                      </a:r>
                      <a:r>
                        <a:rPr lang="en-US" sz="1000" b="0" baseline="0" dirty="0" smtClean="0">
                          <a:solidFill>
                            <a:schemeClr val="tx1"/>
                          </a:solidFill>
                          <a:latin typeface="+mn-lt"/>
                          <a:cs typeface="+mn-cs"/>
                        </a:rPr>
                        <a:t> Key Skills</a:t>
                      </a:r>
                    </a:p>
                    <a:p>
                      <a:pPr algn="ctr"/>
                      <a:r>
                        <a:rPr lang="en-US" sz="1000" b="0" baseline="0" dirty="0" smtClean="0">
                          <a:solidFill>
                            <a:schemeClr val="tx1"/>
                          </a:solidFill>
                          <a:latin typeface="+mn-lt"/>
                          <a:cs typeface="+mn-cs"/>
                        </a:rPr>
                        <a:t>Deepening Understanding</a:t>
                      </a:r>
                    </a:p>
                    <a:p>
                      <a:pPr algn="ctr"/>
                      <a:r>
                        <a:rPr lang="en-US" sz="1000" b="0" baseline="0" dirty="0" smtClean="0">
                          <a:solidFill>
                            <a:schemeClr val="tx1"/>
                          </a:solidFill>
                          <a:latin typeface="+mn-lt"/>
                          <a:cs typeface="+mn-cs"/>
                        </a:rPr>
                        <a:t>Patterns and Relationships</a:t>
                      </a:r>
                    </a:p>
                    <a:p>
                      <a:pPr algn="ctr"/>
                      <a:r>
                        <a:rPr lang="en-US" sz="1000" b="0" baseline="0" dirty="0" smtClean="0">
                          <a:solidFill>
                            <a:schemeClr val="tx1"/>
                          </a:solidFill>
                          <a:latin typeface="+mn-lt"/>
                          <a:cs typeface="+mn-cs"/>
                        </a:rPr>
                        <a:t>Spatial Reasoning</a:t>
                      </a:r>
                    </a:p>
                    <a:p>
                      <a:pPr algn="ctr"/>
                      <a:endParaRPr lang="en-US" sz="1000" b="0" baseline="0" dirty="0" smtClean="0">
                        <a:solidFill>
                          <a:schemeClr val="tx1"/>
                        </a:solidFill>
                        <a:latin typeface="+mn-lt"/>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dirty="0">
                <a:solidFill>
                  <a:schemeClr val="bg1">
                    <a:lumMod val="50000"/>
                  </a:schemeClr>
                </a:solidFill>
              </a:rPr>
              <a:t>Our educational method is grounded in the conviction that every individual is spiritual by nature and therefore possesses incredible capacity for learning and growth</a:t>
            </a:r>
            <a:r>
              <a:rPr lang="en-US" sz="1200" dirty="0">
                <a:solidFill>
                  <a:schemeClr val="bg1">
                    <a:lumMod val="50000"/>
                  </a:schemeClr>
                </a:solidFill>
              </a:rPr>
              <a:t>.</a:t>
            </a:r>
            <a:endParaRPr lang="en-GB" sz="1200" dirty="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1349" y="322965"/>
            <a:ext cx="618138" cy="618138"/>
          </a:xfrm>
          <a:prstGeom prst="rect">
            <a:avLst/>
          </a:prstGeom>
        </p:spPr>
      </p:pic>
    </p:spTree>
    <p:extLst>
      <p:ext uri="{BB962C8B-B14F-4D97-AF65-F5344CB8AC3E}">
        <p14:creationId xmlns:p14="http://schemas.microsoft.com/office/powerpoint/2010/main" val="35002150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58841133"/>
              </p:ext>
            </p:extLst>
          </p:nvPr>
        </p:nvGraphicFramePr>
        <p:xfrm>
          <a:off x="304799" y="952788"/>
          <a:ext cx="11790219" cy="5830332"/>
        </p:xfrm>
        <a:graphic>
          <a:graphicData uri="http://schemas.openxmlformats.org/drawingml/2006/table">
            <a:tbl>
              <a:tblPr firstRow="1" bandRow="1">
                <a:tableStyleId>{5C22544A-7EE6-4342-B048-85BDC9FD1C3A}</a:tableStyleId>
              </a:tblPr>
              <a:tblGrid>
                <a:gridCol w="1684317">
                  <a:extLst>
                    <a:ext uri="{9D8B030D-6E8A-4147-A177-3AD203B41FA5}">
                      <a16:colId xmlns:a16="http://schemas.microsoft.com/office/drawing/2014/main" val="3447169781"/>
                    </a:ext>
                  </a:extLst>
                </a:gridCol>
                <a:gridCol w="1684317">
                  <a:extLst>
                    <a:ext uri="{9D8B030D-6E8A-4147-A177-3AD203B41FA5}">
                      <a16:colId xmlns:a16="http://schemas.microsoft.com/office/drawing/2014/main" val="2451870043"/>
                    </a:ext>
                  </a:extLst>
                </a:gridCol>
                <a:gridCol w="1684317">
                  <a:extLst>
                    <a:ext uri="{9D8B030D-6E8A-4147-A177-3AD203B41FA5}">
                      <a16:colId xmlns:a16="http://schemas.microsoft.com/office/drawing/2014/main" val="1637410604"/>
                    </a:ext>
                  </a:extLst>
                </a:gridCol>
                <a:gridCol w="1684317">
                  <a:extLst>
                    <a:ext uri="{9D8B030D-6E8A-4147-A177-3AD203B41FA5}">
                      <a16:colId xmlns:a16="http://schemas.microsoft.com/office/drawing/2014/main" val="4119357703"/>
                    </a:ext>
                  </a:extLst>
                </a:gridCol>
                <a:gridCol w="1684317">
                  <a:extLst>
                    <a:ext uri="{9D8B030D-6E8A-4147-A177-3AD203B41FA5}">
                      <a16:colId xmlns:a16="http://schemas.microsoft.com/office/drawing/2014/main" val="662997475"/>
                    </a:ext>
                  </a:extLst>
                </a:gridCol>
                <a:gridCol w="1684317">
                  <a:extLst>
                    <a:ext uri="{9D8B030D-6E8A-4147-A177-3AD203B41FA5}">
                      <a16:colId xmlns:a16="http://schemas.microsoft.com/office/drawing/2014/main" val="3730650897"/>
                    </a:ext>
                  </a:extLst>
                </a:gridCol>
                <a:gridCol w="147415">
                  <a:extLst>
                    <a:ext uri="{9D8B030D-6E8A-4147-A177-3AD203B41FA5}">
                      <a16:colId xmlns:a16="http://schemas.microsoft.com/office/drawing/2014/main" val="1287961798"/>
                    </a:ext>
                  </a:extLst>
                </a:gridCol>
                <a:gridCol w="1536902">
                  <a:extLst>
                    <a:ext uri="{9D8B030D-6E8A-4147-A177-3AD203B41FA5}">
                      <a16:colId xmlns:a16="http://schemas.microsoft.com/office/drawing/2014/main" val="2181064984"/>
                    </a:ext>
                  </a:extLst>
                </a:gridCol>
              </a:tblGrid>
              <a:tr h="435093">
                <a:tc>
                  <a:txBody>
                    <a:bodyPr/>
                    <a:lstStyle/>
                    <a:p>
                      <a:pPr algn="ctr"/>
                      <a:endParaRPr lang="en-GB" sz="1600" dirty="0">
                        <a:solidFill>
                          <a:srgbClr val="FF0000"/>
                        </a:solidFill>
                        <a:latin typeface="Twinkl" pitchFamily="2"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tx1"/>
                          </a:solidFill>
                          <a:latin typeface="Twinkl" pitchFamily="2" charset="0"/>
                          <a:cs typeface="Amatic SC" panose="00000500000000000000" pitchFamily="2" charset="-79"/>
                        </a:rPr>
                        <a:t>Autumn 1</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tx1"/>
                          </a:solidFill>
                          <a:latin typeface="Twinkl" pitchFamily="2" charset="0"/>
                          <a:cs typeface="Amatic SC" panose="00000500000000000000" pitchFamily="2" charset="-79"/>
                        </a:rPr>
                        <a:t>Autumn 2</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tx1"/>
                          </a:solidFill>
                          <a:latin typeface="Twinkl" pitchFamily="2" charset="0"/>
                          <a:cs typeface="Amatic SC" panose="00000500000000000000" pitchFamily="2" charset="-79"/>
                        </a:rPr>
                        <a:t>Spring 1</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tx1"/>
                          </a:solidFill>
                          <a:latin typeface="Twinkl" pitchFamily="2" charset="0"/>
                          <a:cs typeface="Amatic SC" panose="00000500000000000000" pitchFamily="2" charset="-79"/>
                        </a:rPr>
                        <a:t>Spring 2</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tx1"/>
                          </a:solidFill>
                          <a:latin typeface="Twinkl" pitchFamily="2" charset="0"/>
                          <a:cs typeface="Amatic SC" panose="00000500000000000000" pitchFamily="2" charset="-79"/>
                        </a:rPr>
                        <a:t>Summer 1</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400" dirty="0">
                          <a:solidFill>
                            <a:schemeClr val="tx1"/>
                          </a:solidFill>
                          <a:latin typeface="Twinkl" pitchFamily="2" charset="0"/>
                          <a:cs typeface="Amatic SC" panose="00000500000000000000" pitchFamily="2" charset="-79"/>
                        </a:rPr>
                        <a:t>Summer 2</a:t>
                      </a:r>
                      <a:endParaRPr lang="en-GB" sz="24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109508774"/>
                  </a:ext>
                </a:extLst>
              </a:tr>
              <a:tr h="667143">
                <a:tc>
                  <a:txBody>
                    <a:bodyPr/>
                    <a:lstStyle/>
                    <a:p>
                      <a:pPr algn="ctr"/>
                      <a:r>
                        <a:rPr lang="en-US" sz="2000" b="0" dirty="0">
                          <a:solidFill>
                            <a:schemeClr val="tx1"/>
                          </a:solidFill>
                          <a:latin typeface="Twinkl" pitchFamily="2" charset="0"/>
                          <a:cs typeface="Amatic SC" panose="00000500000000000000" pitchFamily="2" charset="-79"/>
                        </a:rPr>
                        <a:t>General </a:t>
                      </a:r>
                      <a:r>
                        <a:rPr lang="en-US" sz="2000" b="0" dirty="0" smtClean="0">
                          <a:solidFill>
                            <a:schemeClr val="tx1"/>
                          </a:solidFill>
                          <a:latin typeface="Twinkl" pitchFamily="2" charset="0"/>
                          <a:cs typeface="Amatic SC" panose="00000500000000000000" pitchFamily="2" charset="-79"/>
                        </a:rPr>
                        <a:t>Themes </a:t>
                      </a:r>
                      <a:endParaRPr lang="en-GB" sz="2000" b="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solidFill>
                            <a:schemeClr val="tx1"/>
                          </a:solidFill>
                          <a:latin typeface="Twinkl" pitchFamily="2"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winkl" pitchFamily="2" charset="0"/>
                          <a:cs typeface="Amatic SC" panose="00000500000000000000" pitchFamily="2" charset="-79"/>
                        </a:rPr>
                        <a:t>Terrific</a:t>
                      </a:r>
                      <a:r>
                        <a:rPr lang="en-US" sz="1600" baseline="0" dirty="0" smtClean="0">
                          <a:solidFill>
                            <a:schemeClr val="tx1"/>
                          </a:solidFill>
                          <a:latin typeface="Twinkl" pitchFamily="2" charset="0"/>
                          <a:cs typeface="Amatic SC" panose="00000500000000000000" pitchFamily="2" charset="-79"/>
                        </a:rPr>
                        <a:t> Tales</a:t>
                      </a:r>
                      <a:endParaRPr lang="en-US" sz="16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smtClean="0">
                          <a:solidFill>
                            <a:schemeClr val="tx1"/>
                          </a:solidFill>
                          <a:latin typeface="Twinkl" pitchFamily="2" charset="0"/>
                          <a:cs typeface="Amatic SC" panose="00000500000000000000" pitchFamily="2" charset="-79"/>
                        </a:rPr>
                        <a:t>Amazing Animals</a:t>
                      </a:r>
                      <a:endParaRPr lang="en-US" sz="16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winkl" pitchFamily="2" charset="0"/>
                          <a:cs typeface="Amatic SC" panose="00000500000000000000" pitchFamily="2" charset="-79"/>
                        </a:rPr>
                        <a:t>Come outside</a:t>
                      </a:r>
                      <a:endParaRPr lang="en-US" sz="16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smtClean="0">
                          <a:solidFill>
                            <a:schemeClr val="tx1"/>
                          </a:solidFill>
                          <a:latin typeface="Twinkl" pitchFamily="2" charset="0"/>
                          <a:cs typeface="Amatic SC" panose="00000500000000000000" pitchFamily="2" charset="-79"/>
                        </a:rPr>
                        <a:t>Ticket to Ride</a:t>
                      </a:r>
                      <a:endParaRPr lang="en-US" sz="16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winkl" pitchFamily="2" charset="0"/>
                          <a:cs typeface="Amatic SC" panose="00000500000000000000" pitchFamily="2" charset="-79"/>
                        </a:rPr>
                        <a:t>Fun at the Seaside</a:t>
                      </a:r>
                      <a:endParaRPr lang="en-US" sz="160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22650182"/>
                  </a:ext>
                </a:extLst>
              </a:tr>
              <a:tr h="696149">
                <a:tc rowSpan="2">
                  <a:txBody>
                    <a:bodyPr/>
                    <a:lstStyle/>
                    <a:p>
                      <a:pPr algn="ctr"/>
                      <a:r>
                        <a:rPr lang="en-US" sz="2800" b="0" dirty="0" err="1" smtClean="0">
                          <a:solidFill>
                            <a:schemeClr val="tx1"/>
                          </a:solidFill>
                          <a:latin typeface="Twinkl" pitchFamily="2" charset="0"/>
                          <a:cs typeface="Amatic SC" panose="00000500000000000000" pitchFamily="2" charset="-79"/>
                        </a:rPr>
                        <a:t>Maths</a:t>
                      </a:r>
                      <a:r>
                        <a:rPr lang="en-US" sz="2800" b="0" dirty="0" smtClean="0">
                          <a:solidFill>
                            <a:schemeClr val="tx1"/>
                          </a:solidFill>
                          <a:latin typeface="Twinkl" pitchFamily="2" charset="0"/>
                          <a:cs typeface="Amatic SC" panose="00000500000000000000" pitchFamily="2" charset="-79"/>
                        </a:rPr>
                        <a:t> Stories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400" b="0" i="0" kern="1200" dirty="0" smtClean="0">
                          <a:solidFill>
                            <a:schemeClr val="dk1"/>
                          </a:solidFill>
                          <a:effectLst/>
                          <a:latin typeface="Twinkl" pitchFamily="2" charset="0"/>
                          <a:ea typeface="+mn-ea"/>
                          <a:cs typeface="+mn-cs"/>
                        </a:rPr>
                        <a:t>Stories </a:t>
                      </a:r>
                      <a:r>
                        <a:rPr lang="en-US" sz="1400" b="1" i="0" kern="1200" dirty="0" smtClean="0">
                          <a:solidFill>
                            <a:schemeClr val="dk1"/>
                          </a:solidFill>
                          <a:effectLst/>
                          <a:latin typeface="Twinkl" pitchFamily="2" charset="0"/>
                          <a:ea typeface="+mn-ea"/>
                          <a:cs typeface="+mn-cs"/>
                        </a:rPr>
                        <a:t>can show children how numbers, measuring and shapes help us with everyday tasks</a:t>
                      </a:r>
                      <a:r>
                        <a:rPr lang="en-US" sz="1400" b="0" i="0" kern="1200" dirty="0" smtClean="0">
                          <a:solidFill>
                            <a:schemeClr val="dk1"/>
                          </a:solidFill>
                          <a:effectLst/>
                          <a:latin typeface="Twinkl" pitchFamily="2" charset="0"/>
                          <a:ea typeface="+mn-ea"/>
                          <a:cs typeface="+mn-cs"/>
                        </a:rPr>
                        <a:t>. These practical examples of using </a:t>
                      </a:r>
                      <a:r>
                        <a:rPr lang="en-US" sz="1400" b="0" i="0" kern="1200" dirty="0" err="1" smtClean="0">
                          <a:solidFill>
                            <a:schemeClr val="dk1"/>
                          </a:solidFill>
                          <a:effectLst/>
                          <a:latin typeface="Twinkl" pitchFamily="2" charset="0"/>
                          <a:ea typeface="+mn-ea"/>
                          <a:cs typeface="+mn-cs"/>
                        </a:rPr>
                        <a:t>maths</a:t>
                      </a:r>
                      <a:r>
                        <a:rPr lang="en-US" sz="1400" b="0" i="0" kern="1200" dirty="0" smtClean="0">
                          <a:solidFill>
                            <a:schemeClr val="dk1"/>
                          </a:solidFill>
                          <a:effectLst/>
                          <a:latin typeface="Twinkl" pitchFamily="2" charset="0"/>
                          <a:ea typeface="+mn-ea"/>
                          <a:cs typeface="+mn-cs"/>
                        </a:rPr>
                        <a:t> give children a good foundation for the understanding of abstract concepts which later stages of their mathematical development will require of them</a:t>
                      </a:r>
                      <a:endParaRPr lang="en-US" sz="1400" b="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3022250423"/>
                  </a:ext>
                </a:extLst>
              </a:tr>
              <a:tr h="3940572">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b="0" dirty="0" smtClean="0">
                          <a:solidFill>
                            <a:schemeClr val="tx1"/>
                          </a:solidFill>
                          <a:latin typeface="Twinkl" pitchFamily="2" charset="0"/>
                        </a:rPr>
                        <a:t>Where’s My Teddy</a:t>
                      </a:r>
                      <a:r>
                        <a:rPr lang="en-US" sz="800" b="0" baseline="0" dirty="0" smtClean="0">
                          <a:solidFill>
                            <a:schemeClr val="tx1"/>
                          </a:solidFill>
                          <a:latin typeface="Twinkl" pitchFamily="2" charset="0"/>
                        </a:rPr>
                        <a:t> by Jez </a:t>
                      </a:r>
                      <a:r>
                        <a:rPr lang="en-US" sz="800" b="0" baseline="0" dirty="0" err="1" smtClean="0">
                          <a:solidFill>
                            <a:schemeClr val="tx1"/>
                          </a:solidFill>
                          <a:latin typeface="Twinkl" pitchFamily="2" charset="0"/>
                        </a:rPr>
                        <a:t>Allborough</a:t>
                      </a:r>
                      <a:endParaRPr lang="en-US" sz="800" b="0" baseline="0" dirty="0" smtClean="0">
                        <a:solidFill>
                          <a:schemeClr val="tx1"/>
                        </a:solidFill>
                        <a:latin typeface="Twinkl" pitchFamily="2" charset="0"/>
                      </a:endParaRPr>
                    </a:p>
                    <a:p>
                      <a:pPr algn="ctr"/>
                      <a:r>
                        <a:rPr lang="en-US" sz="800" b="0" baseline="0" dirty="0" smtClean="0">
                          <a:solidFill>
                            <a:schemeClr val="tx1"/>
                          </a:solidFill>
                          <a:latin typeface="Twinkl" pitchFamily="2" charset="0"/>
                        </a:rPr>
                        <a:t>The Bear in the Cave – </a:t>
                      </a:r>
                      <a:r>
                        <a:rPr lang="en-US" sz="800" b="0" baseline="0" dirty="0" err="1" smtClean="0">
                          <a:solidFill>
                            <a:schemeClr val="tx1"/>
                          </a:solidFill>
                          <a:latin typeface="Twinkl" pitchFamily="2" charset="0"/>
                        </a:rPr>
                        <a:t>Michale</a:t>
                      </a:r>
                      <a:r>
                        <a:rPr lang="en-US" sz="800" b="0" baseline="0" dirty="0" smtClean="0">
                          <a:solidFill>
                            <a:schemeClr val="tx1"/>
                          </a:solidFill>
                          <a:latin typeface="Twinkl" pitchFamily="2" charset="0"/>
                        </a:rPr>
                        <a:t> Rosen</a:t>
                      </a:r>
                    </a:p>
                    <a:p>
                      <a:pPr algn="ctr"/>
                      <a:r>
                        <a:rPr lang="en-US" sz="800" b="0" baseline="0" dirty="0" smtClean="0">
                          <a:solidFill>
                            <a:schemeClr val="tx1"/>
                          </a:solidFill>
                          <a:latin typeface="Twinkl" pitchFamily="2" charset="0"/>
                        </a:rPr>
                        <a:t>Peace at Last – Jill Murphy</a:t>
                      </a:r>
                    </a:p>
                    <a:p>
                      <a:pPr algn="ctr"/>
                      <a:r>
                        <a:rPr lang="en-US" sz="800" b="0" baseline="0" dirty="0" smtClean="0">
                          <a:solidFill>
                            <a:schemeClr val="tx1"/>
                          </a:solidFill>
                          <a:latin typeface="Twinkl" pitchFamily="2" charset="0"/>
                        </a:rPr>
                        <a:t>Seaweed </a:t>
                      </a:r>
                      <a:r>
                        <a:rPr lang="en-US" sz="800" b="0" baseline="0" dirty="0" err="1" smtClean="0">
                          <a:solidFill>
                            <a:schemeClr val="tx1"/>
                          </a:solidFill>
                          <a:latin typeface="Twinkl" pitchFamily="2" charset="0"/>
                        </a:rPr>
                        <a:t>souo</a:t>
                      </a:r>
                      <a:r>
                        <a:rPr lang="en-US" sz="800" b="0" baseline="0" dirty="0" smtClean="0">
                          <a:solidFill>
                            <a:schemeClr val="tx1"/>
                          </a:solidFill>
                          <a:latin typeface="Twinkl" pitchFamily="2" charset="0"/>
                        </a:rPr>
                        <a:t>- Stuart J Murphy</a:t>
                      </a:r>
                    </a:p>
                    <a:p>
                      <a:pPr algn="ctr"/>
                      <a:r>
                        <a:rPr lang="en-US" sz="800" b="0" baseline="0" dirty="0" smtClean="0">
                          <a:solidFill>
                            <a:schemeClr val="tx1"/>
                          </a:solidFill>
                          <a:latin typeface="Twinkl" pitchFamily="2" charset="0"/>
                        </a:rPr>
                        <a:t>Clean up everybody – Stacey </a:t>
                      </a:r>
                      <a:r>
                        <a:rPr lang="en-US" sz="800" b="0" baseline="0" dirty="0" err="1" smtClean="0">
                          <a:solidFill>
                            <a:schemeClr val="tx1"/>
                          </a:solidFill>
                          <a:latin typeface="Twinkl" pitchFamily="2" charset="0"/>
                        </a:rPr>
                        <a:t>Sparls</a:t>
                      </a:r>
                      <a:endParaRPr lang="en-US" sz="800" b="0" baseline="0" dirty="0" smtClean="0">
                        <a:solidFill>
                          <a:schemeClr val="tx1"/>
                        </a:solidFill>
                        <a:latin typeface="Twinkl" pitchFamily="2" charset="0"/>
                      </a:endParaRPr>
                    </a:p>
                    <a:p>
                      <a:pPr algn="ctr"/>
                      <a:r>
                        <a:rPr lang="en-US" sz="800" b="0" baseline="0" dirty="0" smtClean="0">
                          <a:solidFill>
                            <a:schemeClr val="tx1"/>
                          </a:solidFill>
                          <a:latin typeface="Twinkl" pitchFamily="2" charset="0"/>
                        </a:rPr>
                        <a:t>The Button </a:t>
                      </a:r>
                      <a:r>
                        <a:rPr lang="en-US" sz="800" b="0" baseline="0" dirty="0" err="1" smtClean="0">
                          <a:solidFill>
                            <a:schemeClr val="tx1"/>
                          </a:solidFill>
                          <a:latin typeface="Twinkl" pitchFamily="2" charset="0"/>
                        </a:rPr>
                        <a:t>Boc</a:t>
                      </a:r>
                      <a:r>
                        <a:rPr lang="en-US" sz="800" b="0" baseline="0" dirty="0" smtClean="0">
                          <a:solidFill>
                            <a:schemeClr val="tx1"/>
                          </a:solidFill>
                          <a:latin typeface="Twinkl" pitchFamily="2" charset="0"/>
                        </a:rPr>
                        <a:t> – </a:t>
                      </a:r>
                      <a:r>
                        <a:rPr lang="en-US" sz="800" b="0" baseline="0" dirty="0" err="1" smtClean="0">
                          <a:solidFill>
                            <a:schemeClr val="tx1"/>
                          </a:solidFill>
                          <a:latin typeface="Twinkl" pitchFamily="2" charset="0"/>
                        </a:rPr>
                        <a:t>Margaratee</a:t>
                      </a:r>
                      <a:r>
                        <a:rPr lang="en-US" sz="800" b="0" baseline="0" dirty="0" smtClean="0">
                          <a:solidFill>
                            <a:schemeClr val="tx1"/>
                          </a:solidFill>
                          <a:latin typeface="Twinkl" pitchFamily="2" charset="0"/>
                        </a:rPr>
                        <a:t> S Reid</a:t>
                      </a:r>
                    </a:p>
                    <a:p>
                      <a:pPr algn="ctr"/>
                      <a:r>
                        <a:rPr lang="en-US" sz="800" b="0" baseline="0" dirty="0" smtClean="0">
                          <a:solidFill>
                            <a:schemeClr val="tx1"/>
                          </a:solidFill>
                          <a:latin typeface="Twinkl" pitchFamily="2" charset="0"/>
                        </a:rPr>
                        <a:t>Duck in the Truck – Jez </a:t>
                      </a:r>
                      <a:r>
                        <a:rPr lang="en-US" sz="800" b="0" baseline="0" dirty="0" err="1" smtClean="0">
                          <a:solidFill>
                            <a:schemeClr val="tx1"/>
                          </a:solidFill>
                          <a:latin typeface="Twinkl" pitchFamily="2" charset="0"/>
                        </a:rPr>
                        <a:t>Alborough</a:t>
                      </a:r>
                      <a:endParaRPr lang="en-US" sz="800" b="0" baseline="0" dirty="0" smtClean="0">
                        <a:solidFill>
                          <a:schemeClr val="tx1"/>
                        </a:solidFill>
                        <a:latin typeface="Twinkl" pitchFamily="2" charset="0"/>
                      </a:endParaRPr>
                    </a:p>
                    <a:p>
                      <a:pPr algn="ctr"/>
                      <a:r>
                        <a:rPr lang="en-US" sz="800" b="0" baseline="0" dirty="0" smtClean="0">
                          <a:solidFill>
                            <a:schemeClr val="tx1"/>
                          </a:solidFill>
                          <a:latin typeface="Twinkl" pitchFamily="2" charset="0"/>
                        </a:rPr>
                        <a:t>Dear Zoo – Rod Campbell</a:t>
                      </a:r>
                    </a:p>
                    <a:p>
                      <a:pPr algn="ctr"/>
                      <a:r>
                        <a:rPr lang="en-US" sz="800" b="0" baseline="0" dirty="0" err="1" smtClean="0">
                          <a:solidFill>
                            <a:schemeClr val="tx1"/>
                          </a:solidFill>
                          <a:latin typeface="Twinkl" pitchFamily="2" charset="0"/>
                        </a:rPr>
                        <a:t>Mr</a:t>
                      </a:r>
                      <a:r>
                        <a:rPr lang="en-US" sz="800" b="0" baseline="0" dirty="0" smtClean="0">
                          <a:solidFill>
                            <a:schemeClr val="tx1"/>
                          </a:solidFill>
                          <a:latin typeface="Twinkl" pitchFamily="2" charset="0"/>
                        </a:rPr>
                        <a:t> Big – Ed Vere</a:t>
                      </a:r>
                    </a:p>
                    <a:p>
                      <a:pPr algn="ctr"/>
                      <a:r>
                        <a:rPr lang="en-US" sz="800" b="0" baseline="0" dirty="0" smtClean="0">
                          <a:solidFill>
                            <a:schemeClr val="tx1"/>
                          </a:solidFill>
                          <a:latin typeface="Twinkl" pitchFamily="2" charset="0"/>
                        </a:rPr>
                        <a:t>Naughty Bus – Jan </a:t>
                      </a:r>
                      <a:r>
                        <a:rPr lang="en-US" sz="800" b="0" baseline="0" dirty="0" err="1" smtClean="0">
                          <a:solidFill>
                            <a:schemeClr val="tx1"/>
                          </a:solidFill>
                          <a:latin typeface="Twinkl" pitchFamily="2" charset="0"/>
                        </a:rPr>
                        <a:t>Oke</a:t>
                      </a:r>
                      <a:endParaRPr lang="en-US" sz="800" b="0" baseline="0" dirty="0" smtClean="0">
                        <a:solidFill>
                          <a:schemeClr val="tx1"/>
                        </a:solidFill>
                        <a:latin typeface="Twinkl" pitchFamily="2" charset="0"/>
                      </a:endParaRPr>
                    </a:p>
                    <a:p>
                      <a:pPr algn="ctr"/>
                      <a:r>
                        <a:rPr lang="en-US" sz="800" b="0" baseline="0" dirty="0" smtClean="0">
                          <a:solidFill>
                            <a:schemeClr val="tx1"/>
                          </a:solidFill>
                          <a:latin typeface="Twinkl" pitchFamily="2" charset="0"/>
                        </a:rPr>
                        <a:t>Crash Boom – Robbie R Harris</a:t>
                      </a:r>
                    </a:p>
                    <a:p>
                      <a:pPr algn="ctr"/>
                      <a:r>
                        <a:rPr lang="en-US" sz="800" b="0" baseline="0" dirty="0" smtClean="0">
                          <a:solidFill>
                            <a:schemeClr val="tx1"/>
                          </a:solidFill>
                          <a:latin typeface="Twinkl" pitchFamily="2" charset="0"/>
                        </a:rPr>
                        <a:t>A new House for Mouse – Petr </a:t>
                      </a:r>
                      <a:r>
                        <a:rPr lang="en-US" sz="800" b="0" baseline="0" dirty="0" err="1" smtClean="0">
                          <a:solidFill>
                            <a:schemeClr val="tx1"/>
                          </a:solidFill>
                          <a:latin typeface="Twinkl" pitchFamily="2" charset="0"/>
                        </a:rPr>
                        <a:t>Horacek</a:t>
                      </a:r>
                      <a:endParaRPr lang="en-US" sz="800" b="0" baseline="0" dirty="0" smtClean="0">
                        <a:solidFill>
                          <a:schemeClr val="tx1"/>
                        </a:solidFill>
                        <a:latin typeface="Twinkl" pitchFamily="2" charset="0"/>
                      </a:endParaRPr>
                    </a:p>
                    <a:p>
                      <a:pPr algn="ctr"/>
                      <a:r>
                        <a:rPr lang="en-US" sz="800" b="0" baseline="0" dirty="0" smtClean="0">
                          <a:solidFill>
                            <a:schemeClr val="tx1"/>
                          </a:solidFill>
                          <a:latin typeface="Twinkl" pitchFamily="2" charset="0"/>
                        </a:rPr>
                        <a:t>The Right Place for Albert- Daphne </a:t>
                      </a:r>
                      <a:r>
                        <a:rPr lang="en-US" sz="800" b="0" baseline="0" dirty="0" err="1" smtClean="0">
                          <a:solidFill>
                            <a:schemeClr val="tx1"/>
                          </a:solidFill>
                          <a:latin typeface="Twinkl" pitchFamily="2" charset="0"/>
                        </a:rPr>
                        <a:t>Skinne</a:t>
                      </a:r>
                      <a:endParaRPr lang="en-US" sz="800" b="0" baseline="0" dirty="0" smtClean="0">
                        <a:solidFill>
                          <a:schemeClr val="tx1"/>
                        </a:solidFill>
                        <a:latin typeface="Twinkl"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b="0" dirty="0" smtClean="0">
                          <a:solidFill>
                            <a:schemeClr val="tx1"/>
                          </a:solidFill>
                          <a:latin typeface="Twinkl" pitchFamily="2" charset="0"/>
                          <a:cs typeface="Amatic SC" panose="00000500000000000000" pitchFamily="2" charset="-79"/>
                        </a:rPr>
                        <a:t>1 2 3 at the zoo – Eric Carle</a:t>
                      </a:r>
                    </a:p>
                    <a:p>
                      <a:pPr algn="ctr"/>
                      <a:r>
                        <a:rPr lang="en-US" sz="800" b="0" dirty="0" smtClean="0">
                          <a:solidFill>
                            <a:schemeClr val="tx1"/>
                          </a:solidFill>
                          <a:latin typeface="Twinkl" pitchFamily="2" charset="0"/>
                          <a:cs typeface="Amatic SC" panose="00000500000000000000" pitchFamily="2" charset="-79"/>
                        </a:rPr>
                        <a:t>I’m Number one – </a:t>
                      </a:r>
                      <a:r>
                        <a:rPr lang="en-US" sz="800" b="0" dirty="0" err="1" smtClean="0">
                          <a:solidFill>
                            <a:schemeClr val="tx1"/>
                          </a:solidFill>
                          <a:latin typeface="Twinkl" pitchFamily="2" charset="0"/>
                          <a:cs typeface="Amatic SC" panose="00000500000000000000" pitchFamily="2" charset="-79"/>
                        </a:rPr>
                        <a:t>Michale</a:t>
                      </a:r>
                      <a:r>
                        <a:rPr lang="en-US" sz="800" b="0" dirty="0" smtClean="0">
                          <a:solidFill>
                            <a:schemeClr val="tx1"/>
                          </a:solidFill>
                          <a:latin typeface="Twinkl" pitchFamily="2" charset="0"/>
                          <a:cs typeface="Amatic SC" panose="00000500000000000000" pitchFamily="2" charset="-79"/>
                        </a:rPr>
                        <a:t> Rosen</a:t>
                      </a:r>
                    </a:p>
                    <a:p>
                      <a:pPr algn="ctr"/>
                      <a:r>
                        <a:rPr lang="en-US" sz="800" b="0" dirty="0" smtClean="0">
                          <a:solidFill>
                            <a:schemeClr val="tx1"/>
                          </a:solidFill>
                          <a:latin typeface="Twinkl" pitchFamily="2" charset="0"/>
                          <a:cs typeface="Amatic SC" panose="00000500000000000000" pitchFamily="2" charset="-79"/>
                        </a:rPr>
                        <a:t>One bar at </a:t>
                      </a:r>
                      <a:r>
                        <a:rPr lang="en-US" sz="800" b="0" dirty="0" err="1" smtClean="0">
                          <a:solidFill>
                            <a:schemeClr val="tx1"/>
                          </a:solidFill>
                          <a:latin typeface="Twinkl" pitchFamily="2" charset="0"/>
                          <a:cs typeface="Amatic SC" panose="00000500000000000000" pitchFamily="2" charset="-79"/>
                        </a:rPr>
                        <a:t>nedtime</a:t>
                      </a:r>
                      <a:r>
                        <a:rPr lang="en-US" sz="800" b="0" dirty="0" smtClean="0">
                          <a:solidFill>
                            <a:schemeClr val="tx1"/>
                          </a:solidFill>
                          <a:latin typeface="Twinkl" pitchFamily="2" charset="0"/>
                          <a:cs typeface="Amatic SC" panose="00000500000000000000" pitchFamily="2" charset="-79"/>
                        </a:rPr>
                        <a:t> – Mick </a:t>
                      </a:r>
                      <a:r>
                        <a:rPr lang="en-US" sz="800" b="0" dirty="0" err="1" smtClean="0">
                          <a:solidFill>
                            <a:schemeClr val="tx1"/>
                          </a:solidFill>
                          <a:latin typeface="Twinkl" pitchFamily="2" charset="0"/>
                          <a:cs typeface="Amatic SC" panose="00000500000000000000" pitchFamily="2" charset="-79"/>
                        </a:rPr>
                        <a:t>Inkpen</a:t>
                      </a:r>
                      <a:endParaRPr lang="en-US" sz="800" b="0" dirty="0" smtClean="0">
                        <a:solidFill>
                          <a:schemeClr val="tx1"/>
                        </a:solidFill>
                        <a:latin typeface="Twinkl" pitchFamily="2" charset="0"/>
                        <a:cs typeface="Amatic SC" panose="00000500000000000000" pitchFamily="2" charset="-79"/>
                      </a:endParaRPr>
                    </a:p>
                    <a:p>
                      <a:pPr algn="ctr"/>
                      <a:r>
                        <a:rPr lang="en-US" sz="800" b="0" dirty="0" smtClean="0">
                          <a:solidFill>
                            <a:schemeClr val="tx1"/>
                          </a:solidFill>
                          <a:latin typeface="Twinkl" pitchFamily="2" charset="0"/>
                          <a:cs typeface="Amatic SC" panose="00000500000000000000" pitchFamily="2" charset="-79"/>
                        </a:rPr>
                        <a:t>The Little Bear</a:t>
                      </a:r>
                      <a:r>
                        <a:rPr lang="en-US" sz="800" b="0" baseline="0" dirty="0" smtClean="0">
                          <a:solidFill>
                            <a:schemeClr val="tx1"/>
                          </a:solidFill>
                          <a:latin typeface="Twinkl" pitchFamily="2" charset="0"/>
                          <a:cs typeface="Amatic SC" panose="00000500000000000000" pitchFamily="2" charset="-79"/>
                        </a:rPr>
                        <a:t> and the Wish Fish – Debi </a:t>
                      </a:r>
                      <a:r>
                        <a:rPr lang="en-US" sz="800" b="0" baseline="0" dirty="0" err="1" smtClean="0">
                          <a:solidFill>
                            <a:schemeClr val="tx1"/>
                          </a:solidFill>
                          <a:latin typeface="Twinkl" pitchFamily="2" charset="0"/>
                          <a:cs typeface="Amatic SC" panose="00000500000000000000" pitchFamily="2" charset="-79"/>
                        </a:rPr>
                        <a:t>Gliiori</a:t>
                      </a:r>
                      <a:endParaRPr lang="en-US" sz="800" b="0" baseline="0" dirty="0" smtClean="0">
                        <a:solidFill>
                          <a:schemeClr val="tx1"/>
                        </a:solidFill>
                        <a:latin typeface="Twinkl" pitchFamily="2" charset="0"/>
                        <a:cs typeface="Amatic SC" panose="00000500000000000000" pitchFamily="2" charset="-79"/>
                      </a:endParaRPr>
                    </a:p>
                    <a:p>
                      <a:pPr algn="ctr"/>
                      <a:r>
                        <a:rPr lang="en-US" sz="800" b="0" baseline="0" dirty="0" smtClean="0">
                          <a:solidFill>
                            <a:schemeClr val="tx1"/>
                          </a:solidFill>
                          <a:latin typeface="Twinkl" pitchFamily="2" charset="0"/>
                          <a:cs typeface="Amatic SC" panose="00000500000000000000" pitchFamily="2" charset="-79"/>
                        </a:rPr>
                        <a:t>Pink Tiara cookie for three – Maria </a:t>
                      </a:r>
                      <a:r>
                        <a:rPr lang="en-US" sz="800" b="0" baseline="0" dirty="0" err="1" smtClean="0">
                          <a:solidFill>
                            <a:schemeClr val="tx1"/>
                          </a:solidFill>
                          <a:latin typeface="Twinkl" pitchFamily="2" charset="0"/>
                          <a:cs typeface="Amatic SC" panose="00000500000000000000" pitchFamily="2" charset="-79"/>
                        </a:rPr>
                        <a:t>Dismondy</a:t>
                      </a:r>
                      <a:endParaRPr lang="en-US" sz="800" b="0" baseline="0" dirty="0" smtClean="0">
                        <a:solidFill>
                          <a:schemeClr val="tx1"/>
                        </a:solidFill>
                        <a:latin typeface="Twinkl" pitchFamily="2" charset="0"/>
                        <a:cs typeface="Amatic SC" panose="00000500000000000000" pitchFamily="2" charset="-79"/>
                      </a:endParaRPr>
                    </a:p>
                    <a:p>
                      <a:pPr algn="ctr"/>
                      <a:r>
                        <a:rPr lang="en-US" sz="800" b="0" baseline="0" dirty="0" smtClean="0">
                          <a:solidFill>
                            <a:schemeClr val="tx1"/>
                          </a:solidFill>
                          <a:latin typeface="Twinkl" pitchFamily="2" charset="0"/>
                          <a:cs typeface="Amatic SC" panose="00000500000000000000" pitchFamily="2" charset="-79"/>
                        </a:rPr>
                        <a:t>Number Farm – Stephen Homes</a:t>
                      </a:r>
                    </a:p>
                    <a:p>
                      <a:pPr algn="ctr"/>
                      <a:r>
                        <a:rPr lang="en-US" sz="800" b="0" baseline="0" dirty="0" smtClean="0">
                          <a:solidFill>
                            <a:schemeClr val="tx1"/>
                          </a:solidFill>
                          <a:latin typeface="Twinkl" pitchFamily="2" charset="0"/>
                          <a:cs typeface="Amatic SC" panose="00000500000000000000" pitchFamily="2" charset="-79"/>
                        </a:rPr>
                        <a:t>Circle/Triangle – Mac Barnett and Jon </a:t>
                      </a:r>
                      <a:r>
                        <a:rPr lang="en-US" sz="800" b="0" baseline="0" dirty="0" err="1" smtClean="0">
                          <a:solidFill>
                            <a:schemeClr val="tx1"/>
                          </a:solidFill>
                          <a:latin typeface="Twinkl" pitchFamily="2" charset="0"/>
                          <a:cs typeface="Amatic SC" panose="00000500000000000000" pitchFamily="2" charset="-79"/>
                        </a:rPr>
                        <a:t>Klassen</a:t>
                      </a:r>
                      <a:endParaRPr lang="en-US" sz="800" b="0" baseline="0" dirty="0" smtClean="0">
                        <a:solidFill>
                          <a:schemeClr val="tx1"/>
                        </a:solidFill>
                        <a:latin typeface="Twinkl" pitchFamily="2" charset="0"/>
                        <a:cs typeface="Amatic SC" panose="00000500000000000000" pitchFamily="2" charset="-79"/>
                      </a:endParaRPr>
                    </a:p>
                    <a:p>
                      <a:pPr algn="ctr"/>
                      <a:r>
                        <a:rPr lang="en-US" sz="800" b="0" baseline="0" dirty="0" smtClean="0">
                          <a:solidFill>
                            <a:schemeClr val="tx1"/>
                          </a:solidFill>
                          <a:latin typeface="Twinkl" pitchFamily="2" charset="0"/>
                          <a:cs typeface="Amatic SC" panose="00000500000000000000" pitchFamily="2" charset="-79"/>
                        </a:rPr>
                        <a:t>The </a:t>
                      </a:r>
                      <a:r>
                        <a:rPr lang="en-US" sz="800" b="0" baseline="0" dirty="0" err="1" smtClean="0">
                          <a:solidFill>
                            <a:schemeClr val="tx1"/>
                          </a:solidFill>
                          <a:latin typeface="Twinkl" pitchFamily="2" charset="0"/>
                          <a:cs typeface="Amatic SC" panose="00000500000000000000" pitchFamily="2" charset="-79"/>
                        </a:rPr>
                        <a:t>Mr</a:t>
                      </a:r>
                      <a:r>
                        <a:rPr lang="en-US" sz="800" b="0" baseline="0" dirty="0" smtClean="0">
                          <a:solidFill>
                            <a:schemeClr val="tx1"/>
                          </a:solidFill>
                          <a:latin typeface="Twinkl" pitchFamily="2" charset="0"/>
                          <a:cs typeface="Amatic SC" panose="00000500000000000000" pitchFamily="2" charset="-79"/>
                        </a:rPr>
                        <a:t> Men Stories – Roger Hargreaves</a:t>
                      </a:r>
                    </a:p>
                    <a:p>
                      <a:pPr algn="ctr"/>
                      <a:r>
                        <a:rPr lang="en-US" sz="800" b="0" baseline="0" dirty="0" smtClean="0">
                          <a:solidFill>
                            <a:schemeClr val="tx1"/>
                          </a:solidFill>
                          <a:latin typeface="Twinkl" pitchFamily="2" charset="0"/>
                          <a:cs typeface="Amatic SC" panose="00000500000000000000" pitchFamily="2" charset="-79"/>
                        </a:rPr>
                        <a:t>Three Little </a:t>
                      </a:r>
                      <a:r>
                        <a:rPr lang="en-US" sz="800" b="0" baseline="0" dirty="0" err="1" smtClean="0">
                          <a:solidFill>
                            <a:schemeClr val="tx1"/>
                          </a:solidFill>
                          <a:latin typeface="Twinkl" pitchFamily="2" charset="0"/>
                          <a:cs typeface="Amatic SC" panose="00000500000000000000" pitchFamily="2" charset="-79"/>
                        </a:rPr>
                        <a:t>Fightfigters</a:t>
                      </a:r>
                      <a:r>
                        <a:rPr lang="en-GB" sz="800" b="0" baseline="0" dirty="0" smtClean="0">
                          <a:solidFill>
                            <a:schemeClr val="tx1"/>
                          </a:solidFill>
                          <a:latin typeface="Twinkl" pitchFamily="2" charset="0"/>
                          <a:cs typeface="Amatic SC" panose="00000500000000000000" pitchFamily="2" charset="-79"/>
                        </a:rPr>
                        <a:t> – Stuart j </a:t>
                      </a:r>
                      <a:r>
                        <a:rPr lang="en-GB" sz="800" b="0" baseline="0" dirty="0" err="1" smtClean="0">
                          <a:solidFill>
                            <a:schemeClr val="tx1"/>
                          </a:solidFill>
                          <a:latin typeface="Twinkl" pitchFamily="2" charset="0"/>
                          <a:cs typeface="Amatic SC" panose="00000500000000000000" pitchFamily="2" charset="-79"/>
                        </a:rPr>
                        <a:t>Murpjy</a:t>
                      </a:r>
                      <a:endParaRPr lang="en-GB" sz="800" b="0" baseline="0" dirty="0" smtClean="0">
                        <a:solidFill>
                          <a:schemeClr val="tx1"/>
                        </a:solidFill>
                        <a:latin typeface="Twinkl" pitchFamily="2" charset="0"/>
                        <a:cs typeface="Amatic SC" panose="00000500000000000000" pitchFamily="2" charset="-79"/>
                      </a:endParaRPr>
                    </a:p>
                    <a:p>
                      <a:pPr algn="ctr"/>
                      <a:r>
                        <a:rPr lang="en-US" sz="800" b="0" baseline="0" dirty="0" smtClean="0">
                          <a:solidFill>
                            <a:schemeClr val="tx1"/>
                          </a:solidFill>
                          <a:latin typeface="Twinkl" pitchFamily="2" charset="0"/>
                          <a:cs typeface="Amatic SC" panose="00000500000000000000" pitchFamily="2" charset="-79"/>
                        </a:rPr>
                        <a:t>Round is the moon cake – Roseanne Thong</a:t>
                      </a:r>
                    </a:p>
                    <a:p>
                      <a:pPr algn="ctr"/>
                      <a:r>
                        <a:rPr lang="en-US" sz="800" b="0" baseline="0" dirty="0" smtClean="0">
                          <a:solidFill>
                            <a:schemeClr val="tx1"/>
                          </a:solidFill>
                          <a:latin typeface="Twinkl" pitchFamily="2" charset="0"/>
                          <a:cs typeface="Amatic SC" panose="00000500000000000000" pitchFamily="2" charset="-79"/>
                        </a:rPr>
                        <a:t>Rosie’s Walk by Pat Hutchins</a:t>
                      </a:r>
                    </a:p>
                    <a:p>
                      <a:pPr algn="ctr"/>
                      <a:r>
                        <a:rPr lang="en-US" sz="800" b="0" baseline="0" dirty="0" err="1" smtClean="0">
                          <a:solidFill>
                            <a:schemeClr val="tx1"/>
                          </a:solidFill>
                          <a:latin typeface="Twinkl" pitchFamily="2" charset="0"/>
                          <a:cs typeface="Amatic SC" panose="00000500000000000000" pitchFamily="2" charset="-79"/>
                        </a:rPr>
                        <a:t>Mr</a:t>
                      </a:r>
                      <a:r>
                        <a:rPr lang="en-US" sz="800" b="0" baseline="0" dirty="0" smtClean="0">
                          <a:solidFill>
                            <a:schemeClr val="tx1"/>
                          </a:solidFill>
                          <a:latin typeface="Twinkl" pitchFamily="2" charset="0"/>
                          <a:cs typeface="Amatic SC" panose="00000500000000000000" pitchFamily="2" charset="-79"/>
                        </a:rPr>
                        <a:t> Wishy-</a:t>
                      </a:r>
                      <a:r>
                        <a:rPr lang="en-US" sz="800" b="0" baseline="0" dirty="0" err="1" smtClean="0">
                          <a:solidFill>
                            <a:schemeClr val="tx1"/>
                          </a:solidFill>
                          <a:latin typeface="Twinkl" pitchFamily="2" charset="0"/>
                          <a:cs typeface="Amatic SC" panose="00000500000000000000" pitchFamily="2" charset="-79"/>
                        </a:rPr>
                        <a:t>eashy</a:t>
                      </a:r>
                      <a:r>
                        <a:rPr lang="en-US" sz="800" b="0" baseline="0" dirty="0" smtClean="0">
                          <a:solidFill>
                            <a:schemeClr val="tx1"/>
                          </a:solidFill>
                          <a:latin typeface="Twinkl" pitchFamily="2" charset="0"/>
                          <a:cs typeface="Amatic SC" panose="00000500000000000000" pitchFamily="2" charset="-79"/>
                        </a:rPr>
                        <a:t> – Joy Cowling</a:t>
                      </a:r>
                    </a:p>
                    <a:p>
                      <a:pPr algn="ctr"/>
                      <a:r>
                        <a:rPr lang="en-US" sz="800" b="0" baseline="0" dirty="0" smtClean="0">
                          <a:solidFill>
                            <a:schemeClr val="tx1"/>
                          </a:solidFill>
                          <a:latin typeface="Twinkl" pitchFamily="2" charset="0"/>
                          <a:cs typeface="Amatic SC" panose="00000500000000000000" pitchFamily="2" charset="-79"/>
                        </a:rPr>
                        <a:t>Me on a Map – Joan Sweeney</a:t>
                      </a:r>
                    </a:p>
                    <a:p>
                      <a:pPr algn="ctr"/>
                      <a:r>
                        <a:rPr lang="en-US" sz="800" b="0" baseline="0" dirty="0" smtClean="0">
                          <a:solidFill>
                            <a:schemeClr val="tx1"/>
                          </a:solidFill>
                          <a:latin typeface="Twinkl" pitchFamily="2" charset="0"/>
                          <a:cs typeface="Amatic SC" panose="00000500000000000000" pitchFamily="2" charset="-79"/>
                        </a:rPr>
                        <a:t>Each  Pear </a:t>
                      </a:r>
                      <a:r>
                        <a:rPr lang="en-US" sz="800" b="0" baseline="0" dirty="0" err="1" smtClean="0">
                          <a:solidFill>
                            <a:schemeClr val="tx1"/>
                          </a:solidFill>
                          <a:latin typeface="Twinkl" pitchFamily="2" charset="0"/>
                          <a:cs typeface="Amatic SC" panose="00000500000000000000" pitchFamily="2" charset="-79"/>
                        </a:rPr>
                        <a:t>Pear</a:t>
                      </a:r>
                      <a:r>
                        <a:rPr lang="en-US" sz="800" b="0" baseline="0" dirty="0" smtClean="0">
                          <a:solidFill>
                            <a:schemeClr val="tx1"/>
                          </a:solidFill>
                          <a:latin typeface="Twinkl" pitchFamily="2" charset="0"/>
                          <a:cs typeface="Amatic SC" panose="00000500000000000000" pitchFamily="2" charset="-79"/>
                        </a:rPr>
                        <a:t> Plum – Janet and</a:t>
                      </a:r>
                    </a:p>
                    <a:p>
                      <a:pPr algn="ctr"/>
                      <a:r>
                        <a:rPr lang="en-US" sz="800" b="0" baseline="0" dirty="0" smtClean="0">
                          <a:solidFill>
                            <a:schemeClr val="tx1"/>
                          </a:solidFill>
                          <a:latin typeface="Twinkl" pitchFamily="2" charset="0"/>
                          <a:cs typeface="Amatic SC" panose="00000500000000000000" pitchFamily="2" charset="-79"/>
                        </a:rPr>
                        <a:t>Pete the </a:t>
                      </a:r>
                      <a:r>
                        <a:rPr lang="en-US" sz="800" b="0" baseline="0" dirty="0" err="1" smtClean="0">
                          <a:solidFill>
                            <a:schemeClr val="tx1"/>
                          </a:solidFill>
                          <a:latin typeface="Twinkl" pitchFamily="2" charset="0"/>
                          <a:cs typeface="Amatic SC" panose="00000500000000000000" pitchFamily="2" charset="-79"/>
                        </a:rPr>
                        <a:t>Cata</a:t>
                      </a:r>
                      <a:r>
                        <a:rPr lang="en-US" sz="800" b="0" baseline="0" dirty="0" smtClean="0">
                          <a:solidFill>
                            <a:schemeClr val="tx1"/>
                          </a:solidFill>
                          <a:latin typeface="Twinkl" pitchFamily="2" charset="0"/>
                          <a:cs typeface="Amatic SC" panose="00000500000000000000" pitchFamily="2" charset="-79"/>
                        </a:rPr>
                        <a:t> </a:t>
                      </a:r>
                      <a:r>
                        <a:rPr lang="en-US" sz="800" b="0" baseline="0" dirty="0" err="1" smtClean="0">
                          <a:solidFill>
                            <a:schemeClr val="tx1"/>
                          </a:solidFill>
                          <a:latin typeface="Twinkl" pitchFamily="2" charset="0"/>
                          <a:cs typeface="Amatic SC" panose="00000500000000000000" pitchFamily="2" charset="-79"/>
                        </a:rPr>
                        <a:t>nd</a:t>
                      </a:r>
                      <a:r>
                        <a:rPr lang="en-US" sz="800" b="0" baseline="0" dirty="0" smtClean="0">
                          <a:solidFill>
                            <a:schemeClr val="tx1"/>
                          </a:solidFill>
                          <a:latin typeface="Twinkl" pitchFamily="2" charset="0"/>
                          <a:cs typeface="Amatic SC" panose="00000500000000000000" pitchFamily="2" charset="-79"/>
                        </a:rPr>
                        <a:t> his four groovy Buttons – Eric </a:t>
                      </a:r>
                      <a:r>
                        <a:rPr lang="en-US" sz="800" b="0" baseline="0" dirty="0" err="1" smtClean="0">
                          <a:solidFill>
                            <a:schemeClr val="tx1"/>
                          </a:solidFill>
                          <a:latin typeface="Twinkl" pitchFamily="2" charset="0"/>
                          <a:cs typeface="Amatic SC" panose="00000500000000000000" pitchFamily="2" charset="-79"/>
                        </a:rPr>
                        <a:t>Litwin</a:t>
                      </a:r>
                      <a:endParaRPr lang="en-US" sz="800" b="0" baseline="0" dirty="0" smtClean="0">
                        <a:solidFill>
                          <a:schemeClr val="tx1"/>
                        </a:solidFill>
                        <a:latin typeface="Twinkl" pitchFamily="2" charset="0"/>
                        <a:cs typeface="Amatic SC" panose="00000500000000000000" pitchFamily="2" charset="-79"/>
                      </a:endParaRPr>
                    </a:p>
                    <a:p>
                      <a:pPr algn="ctr"/>
                      <a:r>
                        <a:rPr lang="en-US" sz="800" b="0" baseline="0" dirty="0" err="1" smtClean="0">
                          <a:solidFill>
                            <a:schemeClr val="tx1"/>
                          </a:solidFill>
                          <a:latin typeface="Twinkl" pitchFamily="2" charset="0"/>
                          <a:cs typeface="Amatic SC" panose="00000500000000000000" pitchFamily="2" charset="-79"/>
                        </a:rPr>
                        <a:t>Witrches</a:t>
                      </a:r>
                      <a:r>
                        <a:rPr lang="en-US" sz="800" b="0" baseline="0" dirty="0" smtClean="0">
                          <a:solidFill>
                            <a:schemeClr val="tx1"/>
                          </a:solidFill>
                          <a:latin typeface="Twinkl" pitchFamily="2" charset="0"/>
                          <a:cs typeface="Amatic SC" panose="00000500000000000000" pitchFamily="2" charset="-79"/>
                        </a:rPr>
                        <a:t> Four – Marc Brown</a:t>
                      </a:r>
                    </a:p>
                    <a:p>
                      <a:pPr algn="ctr"/>
                      <a:r>
                        <a:rPr lang="en-US" sz="800" b="0" baseline="0" dirty="0" smtClean="0">
                          <a:solidFill>
                            <a:schemeClr val="tx1"/>
                          </a:solidFill>
                          <a:latin typeface="Twinkl" pitchFamily="2" charset="0"/>
                          <a:cs typeface="Amatic SC" panose="00000500000000000000" pitchFamily="2" charset="-79"/>
                        </a:rPr>
                        <a:t>Kipper’s Birthday- </a:t>
                      </a:r>
                      <a:r>
                        <a:rPr lang="en-US" sz="800" b="0" baseline="0" dirty="0" err="1" smtClean="0">
                          <a:solidFill>
                            <a:schemeClr val="tx1"/>
                          </a:solidFill>
                          <a:latin typeface="Twinkl" pitchFamily="2" charset="0"/>
                          <a:cs typeface="Amatic SC" panose="00000500000000000000" pitchFamily="2" charset="-79"/>
                        </a:rPr>
                        <a:t>Micj</a:t>
                      </a:r>
                      <a:r>
                        <a:rPr lang="en-US" sz="800" b="0" baseline="0" dirty="0" smtClean="0">
                          <a:solidFill>
                            <a:schemeClr val="tx1"/>
                          </a:solidFill>
                          <a:latin typeface="Twinkl" pitchFamily="2" charset="0"/>
                          <a:cs typeface="Amatic SC" panose="00000500000000000000" pitchFamily="2" charset="-79"/>
                        </a:rPr>
                        <a:t> </a:t>
                      </a:r>
                      <a:r>
                        <a:rPr lang="en-US" sz="800" b="0" baseline="0" dirty="0" err="1" smtClean="0">
                          <a:solidFill>
                            <a:schemeClr val="tx1"/>
                          </a:solidFill>
                          <a:latin typeface="Twinkl" pitchFamily="2" charset="0"/>
                          <a:cs typeface="Amatic SC" panose="00000500000000000000" pitchFamily="2" charset="-79"/>
                        </a:rPr>
                        <a:t>Inkpen</a:t>
                      </a:r>
                      <a:endParaRPr lang="en-US" sz="800" b="0" baseline="0" dirty="0" smtClean="0">
                        <a:solidFill>
                          <a:schemeClr val="tx1"/>
                        </a:solidFill>
                        <a:latin typeface="Twinkl" pitchFamily="2" charset="0"/>
                        <a:cs typeface="Amatic SC" panose="00000500000000000000" pitchFamily="2" charset="-79"/>
                      </a:endParaRPr>
                    </a:p>
                    <a:p>
                      <a:pPr algn="ctr"/>
                      <a:r>
                        <a:rPr lang="en-US" sz="800" b="0" baseline="0" dirty="0" smtClean="0">
                          <a:solidFill>
                            <a:schemeClr val="tx1"/>
                          </a:solidFill>
                          <a:latin typeface="Twinkl" pitchFamily="2" charset="0"/>
                          <a:cs typeface="Amatic SC" panose="00000500000000000000" pitchFamily="2" charset="-79"/>
                        </a:rPr>
                        <a:t>5 little fiends</a:t>
                      </a:r>
                    </a:p>
                    <a:p>
                      <a:pPr algn="ctr"/>
                      <a:r>
                        <a:rPr lang="en-US" sz="800" b="0" baseline="0" dirty="0" smtClean="0">
                          <a:solidFill>
                            <a:schemeClr val="tx1"/>
                          </a:solidFill>
                          <a:latin typeface="Twinkl" pitchFamily="2" charset="0"/>
                          <a:cs typeface="Amatic SC" panose="00000500000000000000" pitchFamily="2" charset="-79"/>
                        </a:rPr>
                        <a:t>The Very Hungry Caterpillar </a:t>
                      </a:r>
                    </a:p>
                    <a:p>
                      <a:pPr algn="ctr"/>
                      <a:r>
                        <a:rPr lang="en-US" sz="800" b="0" baseline="0" dirty="0" smtClean="0">
                          <a:solidFill>
                            <a:schemeClr val="tx1"/>
                          </a:solidFill>
                          <a:latin typeface="Twinkl" pitchFamily="2" charset="0"/>
                          <a:cs typeface="Amatic SC" panose="00000500000000000000" pitchFamily="2" charset="-79"/>
                        </a:rPr>
                        <a:t>Stella to  Earth</a:t>
                      </a:r>
                    </a:p>
                    <a:p>
                      <a:pPr algn="ctr"/>
                      <a:r>
                        <a:rPr lang="en-US" sz="800" b="0" baseline="0" dirty="0" smtClean="0">
                          <a:solidFill>
                            <a:schemeClr val="tx1"/>
                          </a:solidFill>
                          <a:latin typeface="Twinkl" pitchFamily="2" charset="0"/>
                          <a:cs typeface="Amatic SC" panose="00000500000000000000" pitchFamily="2" charset="-79"/>
                        </a:rPr>
                        <a:t>Square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b="0" dirty="0" smtClean="0">
                          <a:solidFill>
                            <a:schemeClr val="tx1"/>
                          </a:solidFill>
                          <a:latin typeface="Twinkl" pitchFamily="2" charset="0"/>
                          <a:cs typeface="Amatic SC" panose="00000500000000000000" pitchFamily="2" charset="-79"/>
                        </a:rPr>
                        <a:t>None the numbers</a:t>
                      </a:r>
                    </a:p>
                    <a:p>
                      <a:pPr algn="ctr"/>
                      <a:r>
                        <a:rPr lang="en-US" sz="800" b="0" dirty="0" smtClean="0">
                          <a:solidFill>
                            <a:schemeClr val="tx1"/>
                          </a:solidFill>
                          <a:latin typeface="Twinkl" pitchFamily="2" charset="0"/>
                          <a:cs typeface="Amatic SC" panose="00000500000000000000" pitchFamily="2" charset="-79"/>
                        </a:rPr>
                        <a:t>Zero is the leaves on the tree</a:t>
                      </a:r>
                    </a:p>
                    <a:p>
                      <a:pPr algn="ctr"/>
                      <a:r>
                        <a:rPr lang="en-US" sz="800" b="0" dirty="0" smtClean="0">
                          <a:solidFill>
                            <a:schemeClr val="tx1"/>
                          </a:solidFill>
                          <a:latin typeface="Twinkl" pitchFamily="2" charset="0"/>
                          <a:cs typeface="Amatic SC" panose="00000500000000000000" pitchFamily="2" charset="-79"/>
                        </a:rPr>
                        <a:t>A squash and a squeeze</a:t>
                      </a:r>
                    </a:p>
                    <a:p>
                      <a:pPr algn="ctr"/>
                      <a:r>
                        <a:rPr lang="en-US" sz="800" b="0" dirty="0" smtClean="0">
                          <a:solidFill>
                            <a:schemeClr val="tx1"/>
                          </a:solidFill>
                          <a:latin typeface="Twinkl" pitchFamily="2" charset="0"/>
                          <a:cs typeface="Amatic SC" panose="00000500000000000000" pitchFamily="2" charset="-79"/>
                        </a:rPr>
                        <a:t>Room</a:t>
                      </a:r>
                      <a:r>
                        <a:rPr lang="en-US" sz="800" b="0" baseline="0" dirty="0" smtClean="0">
                          <a:solidFill>
                            <a:schemeClr val="tx1"/>
                          </a:solidFill>
                          <a:latin typeface="Twinkl" pitchFamily="2" charset="0"/>
                          <a:cs typeface="Amatic SC" panose="00000500000000000000" pitchFamily="2" charset="-79"/>
                        </a:rPr>
                        <a:t> on the Broom</a:t>
                      </a:r>
                    </a:p>
                    <a:p>
                      <a:pPr algn="ctr"/>
                      <a:r>
                        <a:rPr lang="en-US" sz="800" b="0" baseline="0" dirty="0" smtClean="0">
                          <a:solidFill>
                            <a:schemeClr val="tx1"/>
                          </a:solidFill>
                          <a:latin typeface="Twinkl" pitchFamily="2" charset="0"/>
                          <a:cs typeface="Amatic SC" panose="00000500000000000000" pitchFamily="2" charset="-79"/>
                        </a:rPr>
                        <a:t>I spy numbers</a:t>
                      </a:r>
                    </a:p>
                    <a:p>
                      <a:pPr algn="ctr"/>
                      <a:r>
                        <a:rPr lang="en-US" sz="800" b="0" baseline="0" dirty="0" smtClean="0">
                          <a:solidFill>
                            <a:schemeClr val="tx1"/>
                          </a:solidFill>
                          <a:latin typeface="Twinkl" pitchFamily="2" charset="0"/>
                          <a:cs typeface="Amatic SC" panose="00000500000000000000" pitchFamily="2" charset="-79"/>
                        </a:rPr>
                        <a:t>Who sank the boat</a:t>
                      </a:r>
                    </a:p>
                    <a:p>
                      <a:pPr algn="ctr"/>
                      <a:r>
                        <a:rPr lang="en-US" sz="800" b="0" baseline="0" dirty="0" smtClean="0">
                          <a:solidFill>
                            <a:schemeClr val="tx1"/>
                          </a:solidFill>
                          <a:latin typeface="Twinkl" pitchFamily="2" charset="0"/>
                          <a:cs typeface="Amatic SC" panose="00000500000000000000" pitchFamily="2" charset="-79"/>
                        </a:rPr>
                        <a:t>Balancing Act</a:t>
                      </a:r>
                    </a:p>
                    <a:p>
                      <a:pPr algn="ctr"/>
                      <a:r>
                        <a:rPr lang="en-US" sz="800" b="0" baseline="0" dirty="0" smtClean="0">
                          <a:solidFill>
                            <a:schemeClr val="tx1"/>
                          </a:solidFill>
                          <a:latin typeface="Twinkl" pitchFamily="2" charset="0"/>
                          <a:cs typeface="Amatic SC" panose="00000500000000000000" pitchFamily="2" charset="-79"/>
                        </a:rPr>
                        <a:t>A beach for Albert</a:t>
                      </a:r>
                    </a:p>
                    <a:p>
                      <a:pPr algn="ctr"/>
                      <a:r>
                        <a:rPr lang="en-US" sz="800" b="0" baseline="0" dirty="0" smtClean="0">
                          <a:solidFill>
                            <a:schemeClr val="tx1"/>
                          </a:solidFill>
                          <a:latin typeface="Twinkl" pitchFamily="2" charset="0"/>
                          <a:cs typeface="Amatic SC" panose="00000500000000000000" pitchFamily="2" charset="-79"/>
                        </a:rPr>
                        <a:t>Anno’s Counting Book</a:t>
                      </a:r>
                    </a:p>
                    <a:p>
                      <a:pPr algn="ctr"/>
                      <a:r>
                        <a:rPr lang="en-US" sz="800" b="0" baseline="0" dirty="0" smtClean="0">
                          <a:solidFill>
                            <a:schemeClr val="tx1"/>
                          </a:solidFill>
                          <a:latin typeface="Twinkl" pitchFamily="2" charset="0"/>
                          <a:cs typeface="Amatic SC" panose="00000500000000000000" pitchFamily="2" charset="-79"/>
                        </a:rPr>
                        <a:t>The Ugly Five</a:t>
                      </a:r>
                    </a:p>
                    <a:p>
                      <a:pPr algn="ctr"/>
                      <a:r>
                        <a:rPr lang="en-US" sz="800" b="0" baseline="0" dirty="0" smtClean="0">
                          <a:solidFill>
                            <a:schemeClr val="tx1"/>
                          </a:solidFill>
                          <a:latin typeface="Twinkl" pitchFamily="2" charset="0"/>
                          <a:cs typeface="Amatic SC" panose="00000500000000000000" pitchFamily="2" charset="-79"/>
                        </a:rPr>
                        <a:t>The Blue Balloon</a:t>
                      </a:r>
                    </a:p>
                    <a:p>
                      <a:pPr algn="ctr"/>
                      <a:r>
                        <a:rPr lang="en-US" sz="800" b="0" baseline="0" dirty="0" smtClean="0">
                          <a:solidFill>
                            <a:schemeClr val="tx1"/>
                          </a:solidFill>
                          <a:latin typeface="Twinkl" pitchFamily="2" charset="0"/>
                          <a:cs typeface="Amatic SC" panose="00000500000000000000" pitchFamily="2" charset="-79"/>
                        </a:rPr>
                        <a:t>Six Dinner Sid</a:t>
                      </a:r>
                    </a:p>
                    <a:p>
                      <a:pPr algn="ctr"/>
                      <a:r>
                        <a:rPr lang="en-US" sz="800" b="0" baseline="0" dirty="0" smtClean="0">
                          <a:solidFill>
                            <a:schemeClr val="tx1"/>
                          </a:solidFill>
                          <a:latin typeface="Twinkl" pitchFamily="2" charset="0"/>
                          <a:cs typeface="Amatic SC" panose="00000500000000000000" pitchFamily="2" charset="-79"/>
                        </a:rPr>
                        <a:t>Kipper’s Toy box</a:t>
                      </a:r>
                    </a:p>
                    <a:p>
                      <a:pPr algn="ctr"/>
                      <a:r>
                        <a:rPr lang="en-US" sz="800" b="0" baseline="0" dirty="0" smtClean="0">
                          <a:solidFill>
                            <a:schemeClr val="tx1"/>
                          </a:solidFill>
                          <a:latin typeface="Twinkl" pitchFamily="2" charset="0"/>
                          <a:cs typeface="Amatic SC" panose="00000500000000000000" pitchFamily="2" charset="-79"/>
                        </a:rPr>
                        <a:t>Sidney the Silly Only eats six.</a:t>
                      </a:r>
                    </a:p>
                    <a:p>
                      <a:pPr algn="ctr"/>
                      <a:r>
                        <a:rPr lang="en-US" sz="800" b="0" baseline="0" dirty="0" smtClean="0">
                          <a:solidFill>
                            <a:schemeClr val="tx1"/>
                          </a:solidFill>
                          <a:latin typeface="Twinkl" pitchFamily="2" charset="0"/>
                          <a:cs typeface="Amatic SC" panose="00000500000000000000" pitchFamily="2" charset="-79"/>
                        </a:rPr>
                        <a:t>What the ladybird heard</a:t>
                      </a:r>
                    </a:p>
                    <a:p>
                      <a:pPr algn="ctr"/>
                      <a:r>
                        <a:rPr lang="en-US" sz="800" b="0" baseline="0" dirty="0" smtClean="0">
                          <a:solidFill>
                            <a:schemeClr val="tx1"/>
                          </a:solidFill>
                          <a:latin typeface="Twinkl" pitchFamily="2" charset="0"/>
                          <a:cs typeface="Amatic SC" panose="00000500000000000000" pitchFamily="2" charset="-79"/>
                        </a:rPr>
                        <a:t>Simon’s Sock</a:t>
                      </a:r>
                    </a:p>
                    <a:p>
                      <a:pPr algn="ctr"/>
                      <a:r>
                        <a:rPr lang="en-US" sz="800" b="0" baseline="0" dirty="0" smtClean="0">
                          <a:solidFill>
                            <a:schemeClr val="tx1"/>
                          </a:solidFill>
                          <a:latin typeface="Twinkl" pitchFamily="2" charset="0"/>
                          <a:cs typeface="Amatic SC" panose="00000500000000000000" pitchFamily="2" charset="-79"/>
                        </a:rPr>
                        <a:t>Pairs in the garden</a:t>
                      </a:r>
                    </a:p>
                    <a:p>
                      <a:pPr algn="ctr"/>
                      <a:r>
                        <a:rPr lang="en-US" sz="800" b="0" baseline="0" dirty="0" smtClean="0">
                          <a:solidFill>
                            <a:schemeClr val="tx1"/>
                          </a:solidFill>
                          <a:latin typeface="Twinkl" pitchFamily="2" charset="0"/>
                          <a:cs typeface="Amatic SC" panose="00000500000000000000" pitchFamily="2" charset="-79"/>
                        </a:rPr>
                        <a:t>The Giraffe who got in a knot. </a:t>
                      </a:r>
                    </a:p>
                    <a:p>
                      <a:pPr algn="ctr"/>
                      <a:endParaRPr lang="en-GB" sz="800" b="0" dirty="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How do dinosaur count to 10?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One Gorilla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smtClean="0">
                        <a:solidFill>
                          <a:schemeClr val="tx1"/>
                        </a:solidFill>
                        <a:latin typeface="Twinkl"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Mouse Count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Nine naughty Kittens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Feast for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Cockatoos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err="1" smtClean="0">
                          <a:solidFill>
                            <a:schemeClr val="tx1"/>
                          </a:solidFill>
                          <a:latin typeface="Twinkl" pitchFamily="2" charset="0"/>
                          <a:cs typeface="Amatic SC" panose="00000500000000000000" pitchFamily="2" charset="-79"/>
                        </a:rPr>
                        <a:t>Mr</a:t>
                      </a:r>
                      <a:r>
                        <a:rPr lang="en-US" sz="800" b="0" dirty="0" smtClean="0">
                          <a:solidFill>
                            <a:schemeClr val="tx1"/>
                          </a:solidFill>
                          <a:latin typeface="Twinkl" pitchFamily="2" charset="0"/>
                          <a:cs typeface="Amatic SC" panose="00000500000000000000" pitchFamily="2" charset="-79"/>
                        </a:rPr>
                        <a:t> </a:t>
                      </a:r>
                      <a:r>
                        <a:rPr lang="en-US" sz="800" b="0" dirty="0" err="1" smtClean="0">
                          <a:solidFill>
                            <a:schemeClr val="tx1"/>
                          </a:solidFill>
                          <a:latin typeface="Twinkl" pitchFamily="2" charset="0"/>
                          <a:cs typeface="Amatic SC" panose="00000500000000000000" pitchFamily="2" charset="-79"/>
                        </a:rPr>
                        <a:t>Mafnolia</a:t>
                      </a:r>
                      <a:endParaRPr lang="en-US" sz="800" b="0" dirty="0" smtClean="0">
                        <a:solidFill>
                          <a:schemeClr val="tx1"/>
                        </a:solidFill>
                        <a:latin typeface="Twinkl"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Ten Black Dots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The Napping House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Engine Engines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Mouse Shapes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winkl" pitchFamily="2" charset="0"/>
                          <a:cs typeface="Amatic SC" panose="00000500000000000000" pitchFamily="2" charset="-79"/>
                        </a:rPr>
                        <a:t>Changes</a:t>
                      </a:r>
                      <a:r>
                        <a:rPr lang="en-US" sz="800" b="0" baseline="0" dirty="0" smtClean="0">
                          <a:solidFill>
                            <a:schemeClr val="tx1"/>
                          </a:solidFill>
                          <a:latin typeface="Twinkl" pitchFamily="2" charset="0"/>
                          <a:cs typeface="Amatic SC" panose="00000500000000000000" pitchFamily="2" charset="-79"/>
                        </a:rPr>
                        <a:t> </a:t>
                      </a:r>
                      <a:r>
                        <a:rPr lang="en-US" sz="800" b="0" baseline="0" dirty="0" err="1" smtClean="0">
                          <a:solidFill>
                            <a:schemeClr val="tx1"/>
                          </a:solidFill>
                          <a:latin typeface="Twinkl" pitchFamily="2" charset="0"/>
                          <a:cs typeface="Amatic SC" panose="00000500000000000000" pitchFamily="2" charset="-79"/>
                        </a:rPr>
                        <a:t>Changes</a:t>
                      </a:r>
                      <a:endParaRPr lang="en-US" sz="800" b="0" baseline="0" dirty="0" smtClean="0">
                        <a:solidFill>
                          <a:schemeClr val="tx1"/>
                        </a:solidFill>
                        <a:latin typeface="Twinkl"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smtClean="0">
                          <a:solidFill>
                            <a:schemeClr val="tx1"/>
                          </a:solidFill>
                          <a:latin typeface="Twinkl" pitchFamily="2" charset="0"/>
                          <a:cs typeface="Amatic SC" panose="00000500000000000000" pitchFamily="2" charset="-79"/>
                        </a:rPr>
                        <a:t>Pattern Bugs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smtClean="0">
                          <a:solidFill>
                            <a:schemeClr val="tx1"/>
                          </a:solidFill>
                          <a:latin typeface="Twinkl" pitchFamily="2" charset="0"/>
                          <a:cs typeface="Amatic SC" panose="00000500000000000000" pitchFamily="2" charset="-79"/>
                        </a:rPr>
                        <a:t>Busy </a:t>
                      </a:r>
                      <a:r>
                        <a:rPr lang="en-US" sz="800" b="0" baseline="0" dirty="0" err="1" smtClean="0">
                          <a:solidFill>
                            <a:schemeClr val="tx1"/>
                          </a:solidFill>
                          <a:latin typeface="Twinkl" pitchFamily="2" charset="0"/>
                          <a:cs typeface="Amatic SC" panose="00000500000000000000" pitchFamily="2" charset="-79"/>
                        </a:rPr>
                        <a:t>Busy</a:t>
                      </a:r>
                      <a:r>
                        <a:rPr lang="en-US" sz="800" b="0" baseline="0" dirty="0" smtClean="0">
                          <a:solidFill>
                            <a:schemeClr val="tx1"/>
                          </a:solidFill>
                          <a:latin typeface="Twinkl" pitchFamily="2" charset="0"/>
                          <a:cs typeface="Amatic SC" panose="00000500000000000000" pitchFamily="2" charset="-79"/>
                        </a:rPr>
                        <a:t> </a:t>
                      </a:r>
                      <a:r>
                        <a:rPr lang="en-US" sz="800" b="0" baseline="0" dirty="0" err="1" smtClean="0">
                          <a:solidFill>
                            <a:schemeClr val="tx1"/>
                          </a:solidFill>
                          <a:latin typeface="Twinkl" pitchFamily="2" charset="0"/>
                          <a:cs typeface="Amatic SC" panose="00000500000000000000" pitchFamily="2" charset="-79"/>
                        </a:rPr>
                        <a:t>Busy</a:t>
                      </a:r>
                      <a:endParaRPr lang="en-US" sz="800" b="0" baseline="0" dirty="0" smtClean="0">
                        <a:solidFill>
                          <a:schemeClr val="tx1"/>
                        </a:solidFill>
                        <a:latin typeface="Twinkl"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baseline="0" dirty="0" smtClean="0">
                          <a:solidFill>
                            <a:schemeClr val="tx1"/>
                          </a:solidFill>
                          <a:latin typeface="Twinkl" pitchFamily="2" charset="0"/>
                          <a:cs typeface="Amatic SC" panose="00000500000000000000" pitchFamily="2" charset="-79"/>
                        </a:rPr>
                        <a:t>Pattern Fish</a:t>
                      </a:r>
                      <a:endParaRPr lang="en-US" sz="800" b="0" dirty="0" smtClean="0">
                        <a:solidFill>
                          <a:schemeClr val="tx1"/>
                        </a:solidFill>
                        <a:latin typeface="Twinkl"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800" b="0" dirty="0" smtClean="0">
                          <a:solidFill>
                            <a:schemeClr val="tx1"/>
                          </a:solidFill>
                          <a:latin typeface="Twinkl" pitchFamily="2" charset="0"/>
                        </a:rPr>
                        <a:t>Jack the builder</a:t>
                      </a:r>
                    </a:p>
                    <a:p>
                      <a:pPr algn="ctr"/>
                      <a:r>
                        <a:rPr lang="en-US" sz="800" b="0" dirty="0" smtClean="0">
                          <a:solidFill>
                            <a:schemeClr val="tx1"/>
                          </a:solidFill>
                          <a:latin typeface="Twinkl" pitchFamily="2" charset="0"/>
                        </a:rPr>
                        <a:t>One moose, 20 mice</a:t>
                      </a:r>
                    </a:p>
                    <a:p>
                      <a:pPr algn="ctr"/>
                      <a:r>
                        <a:rPr lang="en-US" sz="800" b="0" dirty="0" smtClean="0">
                          <a:solidFill>
                            <a:schemeClr val="tx1"/>
                          </a:solidFill>
                          <a:latin typeface="Twinkl" pitchFamily="2" charset="0"/>
                        </a:rPr>
                        <a:t>One to 10 and Back AGIN</a:t>
                      </a:r>
                    </a:p>
                    <a:p>
                      <a:pPr algn="ctr"/>
                      <a:r>
                        <a:rPr lang="en-US" sz="800" b="0" dirty="0" smtClean="0">
                          <a:solidFill>
                            <a:schemeClr val="tx1"/>
                          </a:solidFill>
                          <a:latin typeface="Twinkl" pitchFamily="2" charset="0"/>
                        </a:rPr>
                        <a:t>A DOZEN</a:t>
                      </a:r>
                      <a:r>
                        <a:rPr lang="en-US" sz="800" b="0" baseline="0" dirty="0" smtClean="0">
                          <a:solidFill>
                            <a:schemeClr val="tx1"/>
                          </a:solidFill>
                          <a:latin typeface="Twinkl" pitchFamily="2" charset="0"/>
                        </a:rPr>
                        <a:t> Ducklings lost and found</a:t>
                      </a:r>
                    </a:p>
                    <a:p>
                      <a:pPr algn="ctr"/>
                      <a:r>
                        <a:rPr lang="en-US" sz="800" b="0" baseline="0" dirty="0" smtClean="0">
                          <a:solidFill>
                            <a:schemeClr val="tx1"/>
                          </a:solidFill>
                          <a:latin typeface="Twinkl" pitchFamily="2" charset="0"/>
                        </a:rPr>
                        <a:t>Which is round? Which is bigger?</a:t>
                      </a:r>
                    </a:p>
                    <a:p>
                      <a:pPr algn="ctr"/>
                      <a:r>
                        <a:rPr lang="en-US" sz="800" b="0" baseline="0" dirty="0" smtClean="0">
                          <a:solidFill>
                            <a:schemeClr val="tx1"/>
                          </a:solidFill>
                          <a:latin typeface="Twinkl" pitchFamily="2" charset="0"/>
                        </a:rPr>
                        <a:t>1 is a snail, 10 is a crab. </a:t>
                      </a:r>
                    </a:p>
                    <a:p>
                      <a:pPr algn="ctr"/>
                      <a:r>
                        <a:rPr lang="en-US" sz="800" b="0" baseline="0" dirty="0" smtClean="0">
                          <a:solidFill>
                            <a:schemeClr val="tx1"/>
                          </a:solidFill>
                          <a:latin typeface="Twinkl" pitchFamily="2" charset="0"/>
                        </a:rPr>
                        <a:t>1 is one</a:t>
                      </a:r>
                    </a:p>
                    <a:p>
                      <a:pPr algn="ctr"/>
                      <a:r>
                        <a:rPr lang="en-US" sz="800" b="0" baseline="0" dirty="0" smtClean="0">
                          <a:solidFill>
                            <a:schemeClr val="tx1"/>
                          </a:solidFill>
                          <a:latin typeface="Twinkl" pitchFamily="2" charset="0"/>
                        </a:rPr>
                        <a:t>The Real Princess</a:t>
                      </a:r>
                    </a:p>
                    <a:p>
                      <a:pPr algn="ctr"/>
                      <a:r>
                        <a:rPr lang="en-US" sz="800" b="0" baseline="0" dirty="0" smtClean="0">
                          <a:solidFill>
                            <a:schemeClr val="tx1"/>
                          </a:solidFill>
                          <a:latin typeface="Twinkl" pitchFamily="2" charset="0"/>
                        </a:rPr>
                        <a:t>10 on a train</a:t>
                      </a:r>
                    </a:p>
                    <a:p>
                      <a:pPr algn="ctr"/>
                      <a:r>
                        <a:rPr lang="en-US" sz="800" b="0" baseline="0" dirty="0" smtClean="0">
                          <a:solidFill>
                            <a:schemeClr val="tx1"/>
                          </a:solidFill>
                          <a:latin typeface="Twinkl" pitchFamily="2" charset="0"/>
                        </a:rPr>
                        <a:t>20 Big trucks in the middle of the street</a:t>
                      </a:r>
                    </a:p>
                    <a:p>
                      <a:pPr algn="ctr"/>
                      <a:r>
                        <a:rPr lang="en-US" sz="800" b="0" baseline="0" dirty="0" smtClean="0">
                          <a:solidFill>
                            <a:schemeClr val="tx1"/>
                          </a:solidFill>
                          <a:latin typeface="Twinkl" pitchFamily="2" charset="0"/>
                        </a:rPr>
                        <a:t>Snail Trail: A Journey through modern art</a:t>
                      </a:r>
                    </a:p>
                    <a:p>
                      <a:pPr algn="ctr"/>
                      <a:r>
                        <a:rPr lang="en-US" sz="800" b="0" baseline="0" dirty="0" smtClean="0">
                          <a:solidFill>
                            <a:schemeClr val="tx1"/>
                          </a:solidFill>
                          <a:latin typeface="Twinkl" pitchFamily="2" charset="0"/>
                        </a:rPr>
                        <a:t>Which one doesn’t belong</a:t>
                      </a:r>
                    </a:p>
                    <a:p>
                      <a:pPr algn="ctr"/>
                      <a:endParaRPr lang="en-US" sz="800" b="0" baseline="0" dirty="0" smtClean="0">
                        <a:solidFill>
                          <a:schemeClr val="tx1"/>
                        </a:solidFill>
                        <a:latin typeface="Twinkl" pitchFamily="2" charset="0"/>
                      </a:endParaRPr>
                    </a:p>
                    <a:p>
                      <a:pPr algn="ctr"/>
                      <a:r>
                        <a:rPr lang="en-US" sz="800" b="0" dirty="0" smtClean="0">
                          <a:solidFill>
                            <a:schemeClr val="tx1"/>
                          </a:solidFill>
                          <a:latin typeface="Twinkl" pitchFamily="2" charset="0"/>
                        </a:rPr>
                        <a:t>Tad</a:t>
                      </a:r>
                    </a:p>
                    <a:p>
                      <a:pPr algn="ctr"/>
                      <a:r>
                        <a:rPr lang="en-US" sz="800" b="0" dirty="0" smtClean="0">
                          <a:solidFill>
                            <a:schemeClr val="tx1"/>
                          </a:solidFill>
                          <a:latin typeface="Twinkl" pitchFamily="2" charset="0"/>
                        </a:rPr>
                        <a:t>The Shopping Basket</a:t>
                      </a:r>
                    </a:p>
                    <a:p>
                      <a:pPr algn="ctr"/>
                      <a:r>
                        <a:rPr lang="en-US" sz="800" b="0" dirty="0" smtClean="0">
                          <a:solidFill>
                            <a:schemeClr val="tx1"/>
                          </a:solidFill>
                          <a:latin typeface="Twinkl" pitchFamily="2" charset="0"/>
                        </a:rPr>
                        <a:t>My Granny</a:t>
                      </a:r>
                      <a:r>
                        <a:rPr lang="en-US" sz="800" b="0" baseline="0" dirty="0" smtClean="0">
                          <a:solidFill>
                            <a:schemeClr val="tx1"/>
                          </a:solidFill>
                          <a:latin typeface="Twinkl" pitchFamily="2" charset="0"/>
                        </a:rPr>
                        <a:t> went to Market</a:t>
                      </a:r>
                    </a:p>
                    <a:p>
                      <a:pPr algn="ctr"/>
                      <a:r>
                        <a:rPr lang="en-US" sz="800" b="0" baseline="0" dirty="0" smtClean="0">
                          <a:solidFill>
                            <a:schemeClr val="tx1"/>
                          </a:solidFill>
                          <a:latin typeface="Twinkl" pitchFamily="2" charset="0"/>
                        </a:rPr>
                        <a:t>Monster Math</a:t>
                      </a:r>
                    </a:p>
                    <a:p>
                      <a:pPr algn="ctr"/>
                      <a:r>
                        <a:rPr lang="en-US" sz="800" b="0" baseline="0" dirty="0" err="1" smtClean="0">
                          <a:solidFill>
                            <a:schemeClr val="tx1"/>
                          </a:solidFill>
                          <a:latin typeface="Twinkl" pitchFamily="2" charset="0"/>
                        </a:rPr>
                        <a:t>Eleavator</a:t>
                      </a:r>
                      <a:r>
                        <a:rPr lang="en-US" sz="800" b="0" baseline="0" dirty="0" smtClean="0">
                          <a:solidFill>
                            <a:schemeClr val="tx1"/>
                          </a:solidFill>
                          <a:latin typeface="Twinkl" pitchFamily="2" charset="0"/>
                        </a:rPr>
                        <a:t> Magic</a:t>
                      </a:r>
                    </a:p>
                    <a:p>
                      <a:pPr algn="ctr"/>
                      <a:r>
                        <a:rPr lang="en-US" sz="800" b="0" baseline="0" dirty="0" smtClean="0">
                          <a:solidFill>
                            <a:schemeClr val="tx1"/>
                          </a:solidFill>
                          <a:latin typeface="Twinkl" pitchFamily="2" charset="0"/>
                        </a:rPr>
                        <a:t>Grandpa’s Quilt</a:t>
                      </a:r>
                    </a:p>
                    <a:p>
                      <a:pPr algn="ctr"/>
                      <a:r>
                        <a:rPr lang="en-US" sz="800" b="0" baseline="0" dirty="0" smtClean="0">
                          <a:solidFill>
                            <a:schemeClr val="tx1"/>
                          </a:solidFill>
                          <a:latin typeface="Twinkl" pitchFamily="2" charset="0"/>
                        </a:rPr>
                        <a:t>Jack and the </a:t>
                      </a:r>
                      <a:r>
                        <a:rPr lang="en-US" sz="800" b="0" baseline="0" dirty="0" err="1" smtClean="0">
                          <a:solidFill>
                            <a:schemeClr val="tx1"/>
                          </a:solidFill>
                          <a:latin typeface="Twinkl" pitchFamily="2" charset="0"/>
                        </a:rPr>
                        <a:t>Flumflum</a:t>
                      </a:r>
                      <a:r>
                        <a:rPr lang="en-US" sz="800" b="0" baseline="0" dirty="0" smtClean="0">
                          <a:solidFill>
                            <a:schemeClr val="tx1"/>
                          </a:solidFill>
                          <a:latin typeface="Twinkl" pitchFamily="2" charset="0"/>
                        </a:rPr>
                        <a:t> Tree</a:t>
                      </a:r>
                    </a:p>
                    <a:p>
                      <a:pPr algn="ctr"/>
                      <a:r>
                        <a:rPr lang="en-US" sz="800" b="0" baseline="0" dirty="0" err="1" smtClean="0">
                          <a:solidFill>
                            <a:schemeClr val="tx1"/>
                          </a:solidFill>
                          <a:latin typeface="Twinkl" pitchFamily="2" charset="0"/>
                        </a:rPr>
                        <a:t>Pezzettino</a:t>
                      </a:r>
                      <a:endParaRPr lang="en-GB" sz="800" b="0" dirty="0">
                        <a:solidFill>
                          <a:schemeClr val="tx1"/>
                        </a:solidFill>
                        <a:latin typeface="Twinkl"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0" baseline="0" dirty="0" smtClean="0">
                          <a:solidFill>
                            <a:schemeClr val="tx1"/>
                          </a:solidFill>
                          <a:latin typeface="Twinkl" pitchFamily="2" charset="0"/>
                          <a:cs typeface="+mn-cs"/>
                        </a:rPr>
                        <a:t>This is the story of Alison Hubble</a:t>
                      </a:r>
                    </a:p>
                    <a:p>
                      <a:pPr algn="ctr"/>
                      <a:r>
                        <a:rPr lang="en-US" sz="800" b="0" baseline="0" dirty="0" smtClean="0">
                          <a:solidFill>
                            <a:schemeClr val="tx1"/>
                          </a:solidFill>
                          <a:latin typeface="Twinkl" pitchFamily="2" charset="0"/>
                          <a:cs typeface="+mn-cs"/>
                        </a:rPr>
                        <a:t>Two of everything</a:t>
                      </a:r>
                    </a:p>
                    <a:p>
                      <a:pPr algn="ctr"/>
                      <a:r>
                        <a:rPr lang="en-US" sz="800" b="0" baseline="0" dirty="0" smtClean="0">
                          <a:solidFill>
                            <a:schemeClr val="tx1"/>
                          </a:solidFill>
                          <a:latin typeface="Twinkl" pitchFamily="2" charset="0"/>
                          <a:cs typeface="+mn-cs"/>
                        </a:rPr>
                        <a:t>Double Dave</a:t>
                      </a:r>
                    </a:p>
                    <a:p>
                      <a:pPr algn="ctr"/>
                      <a:r>
                        <a:rPr lang="en-US" sz="800" b="0" baseline="0" dirty="0" smtClean="0">
                          <a:solidFill>
                            <a:schemeClr val="tx1"/>
                          </a:solidFill>
                          <a:latin typeface="Twinkl" pitchFamily="2" charset="0"/>
                          <a:cs typeface="+mn-cs"/>
                        </a:rPr>
                        <a:t>Double the Ducks</a:t>
                      </a:r>
                    </a:p>
                    <a:p>
                      <a:pPr algn="ctr"/>
                      <a:r>
                        <a:rPr lang="en-US" sz="800" b="0" baseline="0" dirty="0" smtClean="0">
                          <a:solidFill>
                            <a:schemeClr val="tx1"/>
                          </a:solidFill>
                          <a:latin typeface="Twinkl" pitchFamily="2" charset="0"/>
                          <a:cs typeface="+mn-cs"/>
                        </a:rPr>
                        <a:t>The Doorbell rang</a:t>
                      </a:r>
                    </a:p>
                    <a:p>
                      <a:pPr algn="ctr"/>
                      <a:r>
                        <a:rPr lang="en-US" sz="800" b="0" baseline="0" dirty="0" smtClean="0">
                          <a:solidFill>
                            <a:schemeClr val="tx1"/>
                          </a:solidFill>
                          <a:latin typeface="Twinkl" pitchFamily="2" charset="0"/>
                          <a:cs typeface="+mn-cs"/>
                        </a:rPr>
                        <a:t>The gingerbread man</a:t>
                      </a:r>
                    </a:p>
                    <a:p>
                      <a:pPr algn="ctr"/>
                      <a:r>
                        <a:rPr lang="en-US" sz="800" b="0" baseline="0" dirty="0" smtClean="0">
                          <a:solidFill>
                            <a:schemeClr val="tx1"/>
                          </a:solidFill>
                          <a:latin typeface="Twinkl" pitchFamily="2" charset="0"/>
                          <a:cs typeface="+mn-cs"/>
                        </a:rPr>
                        <a:t>Bean Thirteen</a:t>
                      </a:r>
                    </a:p>
                    <a:p>
                      <a:pPr algn="ctr"/>
                      <a:r>
                        <a:rPr lang="en-US" sz="800" b="0" baseline="0" dirty="0" smtClean="0">
                          <a:solidFill>
                            <a:schemeClr val="tx1"/>
                          </a:solidFill>
                          <a:latin typeface="Twinkl" pitchFamily="2" charset="0"/>
                          <a:cs typeface="+mn-cs"/>
                        </a:rPr>
                        <a:t>One Hungry Cat</a:t>
                      </a:r>
                    </a:p>
                    <a:p>
                      <a:pPr algn="ctr"/>
                      <a:r>
                        <a:rPr lang="en-US" sz="800" b="0" baseline="0" dirty="0" smtClean="0">
                          <a:solidFill>
                            <a:schemeClr val="tx1"/>
                          </a:solidFill>
                          <a:latin typeface="Twinkl" pitchFamily="2" charset="0"/>
                          <a:cs typeface="+mn-cs"/>
                        </a:rPr>
                        <a:t>Ness the Nurse</a:t>
                      </a:r>
                    </a:p>
                    <a:p>
                      <a:pPr algn="ctr"/>
                      <a:r>
                        <a:rPr lang="en-US" sz="800" b="0" baseline="0" dirty="0" smtClean="0">
                          <a:solidFill>
                            <a:schemeClr val="tx1"/>
                          </a:solidFill>
                          <a:latin typeface="Twinkl" pitchFamily="2" charset="0"/>
                          <a:cs typeface="+mn-cs"/>
                        </a:rPr>
                        <a:t>One Odd Day</a:t>
                      </a:r>
                    </a:p>
                    <a:p>
                      <a:pPr algn="ctr"/>
                      <a:r>
                        <a:rPr lang="en-US" sz="800" b="0" baseline="0" dirty="0" smtClean="0">
                          <a:solidFill>
                            <a:schemeClr val="tx1"/>
                          </a:solidFill>
                          <a:latin typeface="Twinkl" pitchFamily="2" charset="0"/>
                          <a:cs typeface="+mn-cs"/>
                        </a:rPr>
                        <a:t>Pete the cat and the missing cupcake</a:t>
                      </a:r>
                    </a:p>
                    <a:p>
                      <a:pPr algn="ctr"/>
                      <a:r>
                        <a:rPr lang="en-US" sz="800" b="0" baseline="0" dirty="0" smtClean="0">
                          <a:solidFill>
                            <a:schemeClr val="tx1"/>
                          </a:solidFill>
                          <a:latin typeface="Twinkl" pitchFamily="2" charset="0"/>
                          <a:cs typeface="+mn-cs"/>
                        </a:rPr>
                        <a:t>Underwater counting</a:t>
                      </a:r>
                    </a:p>
                    <a:p>
                      <a:pPr algn="ctr"/>
                      <a:r>
                        <a:rPr lang="en-US" sz="800" b="0" baseline="0" dirty="0" smtClean="0">
                          <a:solidFill>
                            <a:schemeClr val="tx1"/>
                          </a:solidFill>
                          <a:latin typeface="Twinkl" pitchFamily="2" charset="0"/>
                          <a:cs typeface="+mn-cs"/>
                        </a:rPr>
                        <a:t>What the ladybird heard</a:t>
                      </a:r>
                    </a:p>
                    <a:p>
                      <a:pPr algn="ctr"/>
                      <a:r>
                        <a:rPr lang="en-US" sz="800" b="0" baseline="0" dirty="0" smtClean="0">
                          <a:solidFill>
                            <a:schemeClr val="tx1"/>
                          </a:solidFill>
                          <a:latin typeface="Twinkl" pitchFamily="2" charset="0"/>
                          <a:cs typeface="+mn-cs"/>
                        </a:rPr>
                        <a:t>Rosie’s Walk</a:t>
                      </a:r>
                    </a:p>
                    <a:p>
                      <a:pPr algn="ctr"/>
                      <a:r>
                        <a:rPr lang="en-US" sz="800" b="0" baseline="0" dirty="0" err="1" smtClean="0">
                          <a:solidFill>
                            <a:schemeClr val="tx1"/>
                          </a:solidFill>
                          <a:latin typeface="Twinkl" pitchFamily="2" charset="0"/>
                          <a:cs typeface="+mn-cs"/>
                        </a:rPr>
                        <a:t>Mr</a:t>
                      </a:r>
                      <a:r>
                        <a:rPr lang="en-US" sz="800" b="0" baseline="0" dirty="0" smtClean="0">
                          <a:solidFill>
                            <a:schemeClr val="tx1"/>
                          </a:solidFill>
                          <a:latin typeface="Twinkl" pitchFamily="2" charset="0"/>
                          <a:cs typeface="+mn-cs"/>
                        </a:rPr>
                        <a:t> </a:t>
                      </a:r>
                      <a:r>
                        <a:rPr lang="en-US" sz="800" b="0" baseline="0" dirty="0" err="1" smtClean="0">
                          <a:solidFill>
                            <a:schemeClr val="tx1"/>
                          </a:solidFill>
                          <a:latin typeface="Twinkl" pitchFamily="2" charset="0"/>
                          <a:cs typeface="+mn-cs"/>
                        </a:rPr>
                        <a:t>Gumpy’s</a:t>
                      </a:r>
                      <a:r>
                        <a:rPr lang="en-US" sz="800" b="0" baseline="0" dirty="0" smtClean="0">
                          <a:solidFill>
                            <a:schemeClr val="tx1"/>
                          </a:solidFill>
                          <a:latin typeface="Twinkl" pitchFamily="2" charset="0"/>
                          <a:cs typeface="+mn-cs"/>
                        </a:rPr>
                        <a:t> Motor Car</a:t>
                      </a:r>
                    </a:p>
                    <a:p>
                      <a:pPr algn="ctr"/>
                      <a:r>
                        <a:rPr lang="en-US" sz="800" b="0" baseline="0" dirty="0" err="1" smtClean="0">
                          <a:solidFill>
                            <a:schemeClr val="tx1"/>
                          </a:solidFill>
                          <a:latin typeface="Twinkl" pitchFamily="2" charset="0"/>
                          <a:cs typeface="+mn-cs"/>
                        </a:rPr>
                        <a:t>Mr</a:t>
                      </a:r>
                      <a:r>
                        <a:rPr lang="en-US" sz="800" b="0" baseline="0" dirty="0" smtClean="0">
                          <a:solidFill>
                            <a:schemeClr val="tx1"/>
                          </a:solidFill>
                          <a:latin typeface="Twinkl" pitchFamily="2" charset="0"/>
                          <a:cs typeface="+mn-cs"/>
                        </a:rPr>
                        <a:t> </a:t>
                      </a:r>
                      <a:r>
                        <a:rPr lang="en-US" sz="800" b="0" baseline="0" dirty="0" err="1" smtClean="0">
                          <a:solidFill>
                            <a:schemeClr val="tx1"/>
                          </a:solidFill>
                          <a:latin typeface="Twinkl" pitchFamily="2" charset="0"/>
                          <a:cs typeface="+mn-cs"/>
                        </a:rPr>
                        <a:t>Gumpy’s</a:t>
                      </a:r>
                      <a:r>
                        <a:rPr lang="en-US" sz="800" b="0" baseline="0" dirty="0" smtClean="0">
                          <a:solidFill>
                            <a:schemeClr val="tx1"/>
                          </a:solidFill>
                          <a:latin typeface="Twinkl" pitchFamily="2" charset="0"/>
                          <a:cs typeface="+mn-cs"/>
                        </a:rPr>
                        <a:t> Outing</a:t>
                      </a:r>
                    </a:p>
                    <a:p>
                      <a:pPr algn="ctr"/>
                      <a:r>
                        <a:rPr lang="en-US" sz="800" b="0" baseline="0" dirty="0" smtClean="0">
                          <a:solidFill>
                            <a:schemeClr val="tx1"/>
                          </a:solidFill>
                          <a:latin typeface="Twinkl" pitchFamily="2" charset="0"/>
                          <a:cs typeface="+mn-cs"/>
                        </a:rPr>
                        <a:t>Billy’s Bucket</a:t>
                      </a:r>
                    </a:p>
                    <a:p>
                      <a:pPr algn="ctr"/>
                      <a:r>
                        <a:rPr lang="en-US" sz="800" b="0" baseline="0" dirty="0" err="1" smtClean="0">
                          <a:solidFill>
                            <a:schemeClr val="tx1"/>
                          </a:solidFill>
                          <a:latin typeface="Twinkl" pitchFamily="2" charset="0"/>
                          <a:cs typeface="+mn-cs"/>
                        </a:rPr>
                        <a:t>Mr</a:t>
                      </a:r>
                      <a:r>
                        <a:rPr lang="en-US" sz="800" b="0" baseline="0" dirty="0" smtClean="0">
                          <a:solidFill>
                            <a:schemeClr val="tx1"/>
                          </a:solidFill>
                          <a:latin typeface="Twinkl" pitchFamily="2" charset="0"/>
                          <a:cs typeface="+mn-cs"/>
                        </a:rPr>
                        <a:t> </a:t>
                      </a:r>
                      <a:r>
                        <a:rPr lang="en-US" sz="800" b="0" baseline="0" dirty="0" err="1" smtClean="0">
                          <a:solidFill>
                            <a:schemeClr val="tx1"/>
                          </a:solidFill>
                          <a:latin typeface="Twinkl" pitchFamily="2" charset="0"/>
                          <a:cs typeface="+mn-cs"/>
                        </a:rPr>
                        <a:t>Archimede’s</a:t>
                      </a:r>
                      <a:r>
                        <a:rPr lang="en-US" sz="800" b="0" baseline="0" dirty="0" smtClean="0">
                          <a:solidFill>
                            <a:schemeClr val="tx1"/>
                          </a:solidFill>
                          <a:latin typeface="Twinkl" pitchFamily="2" charset="0"/>
                          <a:cs typeface="+mn-cs"/>
                        </a:rPr>
                        <a:t> Bath</a:t>
                      </a:r>
                    </a:p>
                    <a:p>
                      <a:pPr algn="ctr"/>
                      <a:r>
                        <a:rPr lang="en-US" sz="800" b="0" baseline="0" dirty="0" smtClean="0">
                          <a:solidFill>
                            <a:schemeClr val="tx1"/>
                          </a:solidFill>
                          <a:latin typeface="Twinkl" pitchFamily="2" charset="0"/>
                          <a:cs typeface="+mn-cs"/>
                        </a:rPr>
                        <a:t>How many legs?</a:t>
                      </a:r>
                    </a:p>
                    <a:p>
                      <a:pPr algn="ctr"/>
                      <a:r>
                        <a:rPr lang="en-US" sz="800" b="0" baseline="0" dirty="0" smtClean="0">
                          <a:solidFill>
                            <a:schemeClr val="tx1"/>
                          </a:solidFill>
                          <a:latin typeface="Twinkl" pitchFamily="2" charset="0"/>
                          <a:cs typeface="+mn-cs"/>
                        </a:rPr>
                        <a:t>Pattern Bugs and Pattern Fish</a:t>
                      </a:r>
                    </a:p>
                    <a:p>
                      <a:pPr algn="ctr"/>
                      <a:r>
                        <a:rPr lang="en-US" sz="800" b="0" baseline="0" dirty="0" smtClean="0">
                          <a:solidFill>
                            <a:schemeClr val="tx1"/>
                          </a:solidFill>
                          <a:latin typeface="Twinkl" pitchFamily="2" charset="0"/>
                          <a:cs typeface="+mn-cs"/>
                        </a:rPr>
                        <a:t>The Secret Path</a:t>
                      </a:r>
                    </a:p>
                    <a:p>
                      <a:pPr algn="ctr"/>
                      <a:r>
                        <a:rPr lang="en-US" sz="800" b="0" baseline="0" dirty="0" smtClean="0">
                          <a:solidFill>
                            <a:schemeClr val="tx1"/>
                          </a:solidFill>
                          <a:latin typeface="Twinkl" pitchFamily="2" charset="0"/>
                          <a:cs typeface="+mn-cs"/>
                        </a:rPr>
                        <a:t>Me on the Mao</a:t>
                      </a:r>
                    </a:p>
                    <a:p>
                      <a:pPr algn="ctr"/>
                      <a:r>
                        <a:rPr lang="en-US" sz="800" b="0" baseline="0" dirty="0" smtClean="0">
                          <a:solidFill>
                            <a:schemeClr val="tx1"/>
                          </a:solidFill>
                          <a:latin typeface="Twinkl" pitchFamily="2" charset="0"/>
                          <a:cs typeface="+mn-cs"/>
                        </a:rPr>
                        <a:t>Little Red Riding Hood</a:t>
                      </a:r>
                    </a:p>
                    <a:p>
                      <a:pPr algn="ctr"/>
                      <a:endParaRPr lang="en-US" sz="800" b="0" baseline="0" dirty="0" smtClean="0">
                        <a:solidFill>
                          <a:schemeClr val="tx1"/>
                        </a:solidFill>
                        <a:latin typeface="Twinkl" pitchFamily="2" charset="0"/>
                        <a:cs typeface="+mn-cs"/>
                      </a:endParaRPr>
                    </a:p>
                    <a:p>
                      <a:pPr algn="ctr"/>
                      <a:endParaRPr lang="en-US" sz="800" b="0" baseline="0" dirty="0" smtClean="0">
                        <a:solidFill>
                          <a:schemeClr val="tx1"/>
                        </a:solidFill>
                        <a:latin typeface="Twinkl" pitchFamily="2" charset="0"/>
                        <a:cs typeface="+mn-cs"/>
                      </a:endParaRPr>
                    </a:p>
                    <a:p>
                      <a:pPr algn="ctr"/>
                      <a:endParaRPr lang="en-US" sz="800" b="0" baseline="0" dirty="0" smtClean="0">
                        <a:solidFill>
                          <a:schemeClr val="tx1"/>
                        </a:solidFill>
                        <a:latin typeface="Twinkl" pitchFamily="2" charset="0"/>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553741837"/>
                  </a:ext>
                </a:extLst>
              </a:tr>
            </a:tbl>
          </a:graphicData>
        </a:graphic>
      </p:graphicFrame>
      <p:sp>
        <p:nvSpPr>
          <p:cNvPr id="5" name="Rectangle 4"/>
          <p:cNvSpPr/>
          <p:nvPr/>
        </p:nvSpPr>
        <p:spPr>
          <a:xfrm>
            <a:off x="2784764" y="321024"/>
            <a:ext cx="6968836" cy="523220"/>
          </a:xfrm>
          <a:prstGeom prst="rect">
            <a:avLst/>
          </a:prstGeom>
        </p:spPr>
        <p:txBody>
          <a:bodyPr wrap="square">
            <a:spAutoFit/>
          </a:bodyPr>
          <a:lstStyle/>
          <a:p>
            <a:r>
              <a:rPr lang="en-US" sz="2800" b="1" dirty="0">
                <a:latin typeface="NTPreCursivefk" panose="03000400000000000000" pitchFamily="66" charset="0"/>
                <a:cs typeface="Amatic SC" panose="00000500000000000000" pitchFamily="2" charset="-79"/>
              </a:rPr>
              <a:t>Reception Long Term Plan </a:t>
            </a:r>
            <a:r>
              <a:rPr lang="en-US" sz="2800" b="1" dirty="0" smtClean="0">
                <a:latin typeface="NTPreCursivefk" panose="03000400000000000000" pitchFamily="66" charset="0"/>
                <a:cs typeface="Amatic SC" panose="00000500000000000000" pitchFamily="2" charset="-79"/>
              </a:rPr>
              <a:t>22-23- </a:t>
            </a:r>
            <a:r>
              <a:rPr lang="en-US" sz="2800" b="1" dirty="0" err="1" smtClean="0">
                <a:latin typeface="NTPreCursivefk" panose="03000400000000000000" pitchFamily="66" charset="0"/>
                <a:cs typeface="Amatic SC" panose="00000500000000000000" pitchFamily="2" charset="-79"/>
              </a:rPr>
              <a:t>Maths</a:t>
            </a:r>
            <a:r>
              <a:rPr lang="en-US" sz="2800" b="1" dirty="0" smtClean="0">
                <a:latin typeface="NTPreCursivefk" panose="03000400000000000000" pitchFamily="66" charset="0"/>
                <a:cs typeface="Amatic SC" panose="00000500000000000000" pitchFamily="2" charset="-79"/>
              </a:rPr>
              <a:t> Texts</a:t>
            </a:r>
            <a:endParaRPr lang="en-GB" sz="2800" b="1" dirty="0">
              <a:latin typeface="NTPreCursivefk" panose="03000400000000000000" pitchFamily="66" charset="0"/>
              <a:cs typeface="Amatic SC" panose="00000500000000000000" pitchFamily="2" charset="-79"/>
            </a:endParaRPr>
          </a:p>
        </p:txBody>
      </p:sp>
    </p:spTree>
    <p:extLst>
      <p:ext uri="{BB962C8B-B14F-4D97-AF65-F5344CB8AC3E}">
        <p14:creationId xmlns:p14="http://schemas.microsoft.com/office/powerpoint/2010/main" val="41428148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Maths</a:t>
            </a:r>
            <a:r>
              <a:rPr lang="en-US" dirty="0" smtClean="0"/>
              <a:t> – Autumn Term following White Rose Long Term Plan </a:t>
            </a:r>
            <a:endParaRPr lang="en-GB" dirty="0"/>
          </a:p>
        </p:txBody>
      </p:sp>
      <p:pic>
        <p:nvPicPr>
          <p:cNvPr id="4" name="Content Placeholder 3"/>
          <p:cNvPicPr>
            <a:picLocks noGrp="1" noChangeAspect="1"/>
          </p:cNvPicPr>
          <p:nvPr>
            <p:ph idx="1"/>
          </p:nvPr>
        </p:nvPicPr>
        <p:blipFill>
          <a:blip r:embed="rId2"/>
          <a:stretch>
            <a:fillRect/>
          </a:stretch>
        </p:blipFill>
        <p:spPr>
          <a:xfrm>
            <a:off x="2047985" y="1936462"/>
            <a:ext cx="7320173" cy="4351338"/>
          </a:xfrm>
          <a:prstGeom prst="rect">
            <a:avLst/>
          </a:prstGeom>
        </p:spPr>
      </p:pic>
    </p:spTree>
    <p:extLst>
      <p:ext uri="{BB962C8B-B14F-4D97-AF65-F5344CB8AC3E}">
        <p14:creationId xmlns:p14="http://schemas.microsoft.com/office/powerpoint/2010/main" val="27642952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01582567"/>
              </p:ext>
            </p:extLst>
          </p:nvPr>
        </p:nvGraphicFramePr>
        <p:xfrm>
          <a:off x="262488" y="492233"/>
          <a:ext cx="11459364" cy="609777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38116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Autumn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NTPreCursivefk" panose="03000400000000000000" pitchFamily="66" charset="0"/>
                          <a:cs typeface="Amatic SC" panose="00000500000000000000" pitchFamily="2" charset="-79"/>
                        </a:rPr>
                        <a:t>Autumn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Spring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000">
                          <a:solidFill>
                            <a:schemeClr val="bg1">
                              <a:lumMod val="50000"/>
                            </a:schemeClr>
                          </a:solidFill>
                          <a:latin typeface="NTPreCursivefk" panose="03000400000000000000" pitchFamily="66" charset="0"/>
                          <a:cs typeface="Amatic SC" panose="00000500000000000000" pitchFamily="2" charset="-79"/>
                        </a:rPr>
                        <a:t>Spring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1</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000" dirty="0">
                          <a:solidFill>
                            <a:schemeClr val="bg1">
                              <a:lumMod val="50000"/>
                            </a:schemeClr>
                          </a:solidFill>
                          <a:latin typeface="NTPreCursivefk" panose="03000400000000000000" pitchFamily="66" charset="0"/>
                          <a:cs typeface="Amatic SC" panose="00000500000000000000" pitchFamily="2" charset="-79"/>
                        </a:rPr>
                        <a:t>Summer 2</a:t>
                      </a:r>
                      <a:endParaRPr lang="en-GB" sz="20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2000" b="0" dirty="0">
                          <a:latin typeface="NTPreCursivefk" panose="03000400000000000000" pitchFamily="66" charset="0"/>
                          <a:cs typeface="Amatic SC" panose="00000500000000000000" pitchFamily="2" charset="-79"/>
                        </a:rPr>
                        <a:t>General Themes </a:t>
                      </a:r>
                      <a:endParaRPr lang="en-GB" sz="20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4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4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4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3847">
                <a:tc rowSpan="3">
                  <a:txBody>
                    <a:bodyPr/>
                    <a:lstStyle/>
                    <a:p>
                      <a:pPr algn="ctr"/>
                      <a:r>
                        <a:rPr lang="en-US" sz="2400" b="1" dirty="0">
                          <a:latin typeface="NTPreCursivefk" panose="03000400000000000000" pitchFamily="66" charset="0"/>
                          <a:cs typeface="Amatic SC" panose="00000500000000000000" pitchFamily="2" charset="-79"/>
                        </a:rPr>
                        <a:t>Understanding the world</a:t>
                      </a:r>
                    </a:p>
                    <a:p>
                      <a:pPr algn="ctr"/>
                      <a:r>
                        <a:rPr lang="en-US" sz="2400" b="1" dirty="0">
                          <a:latin typeface="NTPreCursivefk" panose="03000400000000000000" pitchFamily="66" charset="0"/>
                          <a:cs typeface="Amatic SC" panose="00000500000000000000" pitchFamily="2" charset="-79"/>
                        </a:rPr>
                        <a:t>RE / Festivals </a:t>
                      </a:r>
                    </a:p>
                    <a:p>
                      <a:pPr algn="ctr"/>
                      <a:endParaRPr lang="en-US" sz="2400" b="1" dirty="0">
                        <a:latin typeface="NTPreCursivefk" panose="03000400000000000000" pitchFamily="66" charset="0"/>
                        <a:cs typeface="Amatic SC" panose="00000500000000000000" pitchFamily="2" charset="-79"/>
                      </a:endParaRPr>
                    </a:p>
                    <a:p>
                      <a:pPr algn="ctr"/>
                      <a:r>
                        <a:rPr lang="en-US" sz="800" dirty="0">
                          <a:latin typeface="NTPreCursivefk" panose="03000400000000000000" pitchFamily="66" charset="0"/>
                        </a:rPr>
                        <a:t>Our RE Curriculum enables children to develop a positive sense of themselves and others and learn how to form positive and respectful relationships. </a:t>
                      </a:r>
                    </a:p>
                    <a:p>
                      <a:pPr algn="ctr"/>
                      <a:endParaRPr lang="en-US" sz="800" dirty="0">
                        <a:latin typeface="NTPreCursivefk" panose="03000400000000000000" pitchFamily="66" charset="0"/>
                      </a:endParaRPr>
                    </a:p>
                    <a:p>
                      <a:pPr algn="ctr"/>
                      <a:r>
                        <a:rPr lang="en-US" sz="800" dirty="0">
                          <a:latin typeface="NTPreCursivefk" panose="03000400000000000000" pitchFamily="66" charset="0"/>
                        </a:rPr>
                        <a:t> They will begin to understand and value the differences of individuals and groups within their own community. </a:t>
                      </a:r>
                    </a:p>
                    <a:p>
                      <a:pPr algn="ctr"/>
                      <a:endParaRPr lang="en-US" sz="800" dirty="0">
                        <a:latin typeface="NTPreCursivefk" panose="03000400000000000000" pitchFamily="66" charset="0"/>
                      </a:endParaRPr>
                    </a:p>
                    <a:p>
                      <a:pPr algn="ctr"/>
                      <a:r>
                        <a:rPr lang="en-US" sz="800" dirty="0">
                          <a:latin typeface="NTPreCursivefk" panose="03000400000000000000" pitchFamily="66" charset="0"/>
                        </a:rPr>
                        <a:t>Children will have opportunity to develop their emerging moral and cultural awareness.</a:t>
                      </a:r>
                      <a:endParaRPr lang="en-US" sz="8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Create treasure hunts to find places/ objects within our learning environment.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solidFill>
                            <a:schemeClr val="tx1"/>
                          </a:solidFill>
                          <a:latin typeface="+mn-lt"/>
                        </a:rPr>
                        <a:t>Long ago – How time has changed. Using cameras.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What can we do here to take care of animals in the jungle?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Compare animals from a jungle to those on a farm.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a range of jungle animals. Learn their names and label their body parts. Could include a trip to the zoo.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Nocturnal Animals Making sense of different environments and habitats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see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Listen to children describing and commenting on things they have seen whilst outside, including plants and animals.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After close observation, draw pictures of the natural world, including animals and plants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Use </a:t>
                      </a:r>
                      <a:r>
                        <a:rPr lang="en-GB" sz="700" b="0" dirty="0" err="1" smtClean="0">
                          <a:solidFill>
                            <a:schemeClr val="tx1"/>
                          </a:solidFill>
                          <a:effectLst/>
                          <a:latin typeface="+mn-lt"/>
                          <a:ea typeface="Calibri" panose="020F0502020204030204" pitchFamily="34" charset="0"/>
                          <a:cs typeface="Amatic SC" panose="00000500000000000000" pitchFamily="2" charset="-79"/>
                        </a:rPr>
                        <a:t>Handa’s</a:t>
                      </a:r>
                      <a:r>
                        <a:rPr lang="en-GB" sz="700" b="0" dirty="0" smtClean="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Trip </a:t>
                      </a:r>
                      <a:r>
                        <a:rPr lang="en-GB" sz="700" b="0" dirty="0">
                          <a:solidFill>
                            <a:schemeClr val="tx1"/>
                          </a:solidFill>
                          <a:effectLst/>
                          <a:latin typeface="+mn-lt"/>
                          <a:ea typeface="Calibri" panose="020F0502020204030204" pitchFamily="34" charset="0"/>
                          <a:cs typeface="Amatic SC" panose="00000500000000000000" pitchFamily="2" charset="-79"/>
                        </a:rPr>
                        <a:t>to our local park (to link with seasons); discuss what we will see on our journey to the park and how we will get there.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recycling and how it can take care of our world. Look at what rubbish can do to our environment and animals. </a:t>
                      </a:r>
                      <a:r>
                        <a:rPr lang="en-US" sz="700" dirty="0"/>
                        <a:t>Create opportunities to discuss how we care for the natural world around us.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make comments on the weather, culture, clothing, housing.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Change in living things – Changes in the leaves, weather,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Summer. </a:t>
                      </a:r>
                      <a:r>
                        <a:rPr lang="en-US" sz="700" dirty="0"/>
                        <a:t>Provide opportunities for children to note and record the weather.</a:t>
                      </a:r>
                      <a:r>
                        <a:rPr lang="en-GB" sz="7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dirty="0">
                          <a:latin typeface="+mn-lt"/>
                        </a:rPr>
                        <a:t>Building a ‘Bug Hotel’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Draw 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Use the </a:t>
                      </a:r>
                      <a:r>
                        <a:rPr lang="en-US" sz="700" b="0" dirty="0" err="1">
                          <a:solidFill>
                            <a:schemeClr val="tx1"/>
                          </a:solidFill>
                          <a:effectLst/>
                          <a:latin typeface="+mn-lt"/>
                          <a:ea typeface="Calibri" panose="020F0502020204030204" pitchFamily="34" charset="0"/>
                          <a:cs typeface="Amatic SC" panose="00000500000000000000" pitchFamily="2" charset="-79"/>
                        </a:rPr>
                        <a:t>BeeBots</a:t>
                      </a: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smtClean="0">
                          <a:solidFill>
                            <a:schemeClr val="tx1"/>
                          </a:solidFill>
                          <a:effectLst/>
                          <a:latin typeface="+mn-lt"/>
                          <a:ea typeface="Calibri" panose="020F0502020204030204" pitchFamily="34" charset="0"/>
                          <a:cs typeface="Amatic SC" panose="00000500000000000000" pitchFamily="2" charset="-79"/>
                        </a:rPr>
                        <a:t>Discuss </a:t>
                      </a:r>
                      <a:r>
                        <a:rPr lang="en-GB" sz="700" b="0" dirty="0">
                          <a:solidFill>
                            <a:schemeClr val="tx1"/>
                          </a:solidFill>
                          <a:effectLst/>
                          <a:latin typeface="+mn-lt"/>
                          <a:ea typeface="Calibri" panose="020F0502020204030204" pitchFamily="34" charset="0"/>
                          <a:cs typeface="Amatic SC" panose="00000500000000000000" pitchFamily="2" charset="-79"/>
                        </a:rPr>
                        <a:t>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Take children to places of worship and places of local importance to the community. </a:t>
                      </a: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mn-lt"/>
                        </a:rPr>
                        <a:t>Which stories are special and why? </a:t>
                      </a: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Rosh Hashanah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Yom Kippur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Sukkot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What places are special and why?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Epiphany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What times are special and why?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Palm Sunday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Passover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Easter </a:t>
                      </a:r>
                      <a:endParaRPr lang="en-GB" sz="8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mn-lt"/>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Shavuot </a:t>
                      </a: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solidFill>
                            <a:schemeClr val="bg1">
                              <a:lumMod val="50000"/>
                            </a:schemeClr>
                          </a:solidFill>
                          <a:latin typeface="+mn-lt"/>
                        </a:rPr>
                        <a:t>What is special about our world?</a:t>
                      </a:r>
                    </a:p>
                    <a:p>
                      <a:pPr algn="ctr"/>
                      <a:r>
                        <a:rPr lang="en-US" sz="800" b="0" dirty="0">
                          <a:solidFill>
                            <a:schemeClr val="tx1"/>
                          </a:solidFill>
                          <a:effectLst/>
                          <a:latin typeface="+mn-lt"/>
                          <a:ea typeface="Calibri" panose="020F0502020204030204" pitchFamily="34" charset="0"/>
                          <a:cs typeface="Amatic SC" panose="00000500000000000000" pitchFamily="2" charset="-79"/>
                        </a:rPr>
                        <a:t>Summer Solstice </a:t>
                      </a:r>
                    </a:p>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838200" y="6550223"/>
            <a:ext cx="11929512" cy="307777"/>
          </a:xfrm>
          <a:prstGeom prst="rect">
            <a:avLst/>
          </a:prstGeom>
          <a:noFill/>
        </p:spPr>
        <p:txBody>
          <a:bodyPr wrap="square">
            <a:spAutoFit/>
          </a:bodyPr>
          <a:lstStyle/>
          <a:p>
            <a:r>
              <a:rPr lang="en-US" sz="1400" b="0" i="1" dirty="0">
                <a:solidFill>
                  <a:schemeClr val="bg1">
                    <a:lumMod val="50000"/>
                  </a:schemeClr>
                </a:solidFill>
                <a:effectLst/>
              </a:rPr>
              <a:t>Developing children’s understanding of social skills and the values and codes of behaviour required for people to work together harmoniously.</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04850" y="101305"/>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14680533"/>
              </p:ext>
            </p:extLst>
          </p:nvPr>
        </p:nvGraphicFramePr>
        <p:xfrm>
          <a:off x="366318" y="524472"/>
          <a:ext cx="11459364" cy="5817229"/>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sz="1400" dirty="0">
                        <a:latin typeface="NTPreCursivefk" panose="0300040000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Autumn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NTPreCursivefk" panose="03000400000000000000" pitchFamily="66" charset="0"/>
                          <a:cs typeface="Amatic SC" panose="00000500000000000000" pitchFamily="2" charset="-79"/>
                        </a:rPr>
                        <a:t>Autumn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Spring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1</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NTPreCursivefk" panose="03000400000000000000" pitchFamily="66" charset="0"/>
                          <a:cs typeface="Amatic SC" panose="00000500000000000000" pitchFamily="2" charset="-79"/>
                        </a:rPr>
                        <a:t>Summer 2</a:t>
                      </a:r>
                      <a:endParaRPr lang="en-GB" sz="28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1600" b="0" dirty="0">
                          <a:latin typeface="NTPreCursivefk" panose="03000400000000000000" pitchFamily="66" charset="0"/>
                          <a:cs typeface="Amatic SC" panose="00000500000000000000" pitchFamily="2" charset="-79"/>
                        </a:rPr>
                        <a:t>General Themes </a:t>
                      </a:r>
                      <a:endParaRPr lang="en-GB" sz="1600" b="0"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NTPreCursivefk" panose="03000400000000000000"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NTPreCursivefk" panose="03000400000000000000" pitchFamily="66" charset="0"/>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NTPreCursivefk" panose="03000400000000000000" pitchFamily="66" charset="0"/>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NTPreCursivefk" panose="03000400000000000000" pitchFamily="66" charset="0"/>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NTPreCursivefk" panose="03000400000000000000" pitchFamily="66" charset="0"/>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NTPreCursivefk" panose="03000400000000000000"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NTPreCursivefk" panose="03000400000000000000" pitchFamily="66" charset="0"/>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NTPreCursivefk" panose="03000400000000000000"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latin typeface="NTPreCursivefk" panose="03000400000000000000" pitchFamily="66" charset="0"/>
                        </a:rPr>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dirty="0">
                          <a:solidFill>
                            <a:schemeClr val="tx1"/>
                          </a:solidFill>
                        </a:rPr>
                        <a:t> Join in with songs; beginning to mix colours, join in with role play games and use resources available for props; build models using construction equipment.</a:t>
                      </a:r>
                    </a:p>
                    <a:p>
                      <a:pPr algn="ctr"/>
                      <a:r>
                        <a:rPr lang="en-US" sz="1100" dirty="0"/>
                        <a:t>Sing call-and-response songs, so that children can echo phrases of songs you sing.</a:t>
                      </a:r>
                      <a:endParaRPr lang="en-GB" sz="1100" dirty="0">
                        <a:solidFill>
                          <a:schemeClr val="tx1"/>
                        </a:solidFill>
                      </a:endParaRPr>
                    </a:p>
                    <a:p>
                      <a:pPr algn="ctr"/>
                      <a:r>
                        <a:rPr lang="en-US" sz="1100" dirty="0"/>
                        <a:t>Self-portraits, junk modelling, take picture of children’s creations and record them explaining what they did.</a:t>
                      </a:r>
                    </a:p>
                    <a:p>
                      <a:pPr algn="ctr"/>
                      <a:r>
                        <a:rPr lang="en-US" sz="1100" dirty="0"/>
                        <a:t>Julia Donaldson songs Exploring sounds and how they can be changed, tapping out of simple rhythms. </a:t>
                      </a:r>
                    </a:p>
                    <a:p>
                      <a:pPr algn="ctr"/>
                      <a:r>
                        <a:rPr lang="en-US" sz="1100" dirty="0"/>
                        <a:t>Provide opportunities to work together to develop and realise creative ideas. </a:t>
                      </a:r>
                    </a:p>
                    <a:p>
                      <a:pPr algn="ctr"/>
                      <a:r>
                        <a:rPr lang="en-US" sz="1100" dirty="0"/>
                        <a:t>Superhero masks.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Use different textures and materials to make houses for the three little pigs and bridges for the Three Billy Goats</a:t>
                      </a:r>
                    </a:p>
                    <a:p>
                      <a:pPr algn="ctr">
                        <a:lnSpc>
                          <a:spcPct val="107000"/>
                        </a:lnSpc>
                        <a:spcAft>
                          <a:spcPts val="800"/>
                        </a:spcAft>
                      </a:pPr>
                      <a:r>
                        <a:rPr lang="en-GB" sz="1100" dirty="0">
                          <a:solidFill>
                            <a:schemeClr val="tx1"/>
                          </a:solidFill>
                        </a:rPr>
                        <a:t>Listen to music and make their own dances in response.</a:t>
                      </a:r>
                    </a:p>
                    <a:p>
                      <a:pPr algn="ctr">
                        <a:lnSpc>
                          <a:spcPct val="107000"/>
                        </a:lnSpc>
                        <a:spcAft>
                          <a:spcPts val="800"/>
                        </a:spcAft>
                      </a:pPr>
                      <a:r>
                        <a:rPr lang="en-GB" sz="1100" dirty="0">
                          <a:solidFill>
                            <a:schemeClr val="tx1"/>
                          </a:solidFill>
                        </a:rPr>
                        <a:t>Castle models </a:t>
                      </a:r>
                    </a:p>
                    <a:p>
                      <a:pPr algn="ctr">
                        <a:lnSpc>
                          <a:spcPct val="107000"/>
                        </a:lnSpc>
                        <a:spcAft>
                          <a:spcPts val="800"/>
                        </a:spcAft>
                      </a:pPr>
                      <a:r>
                        <a:rPr lang="en-US" sz="1100" dirty="0"/>
                        <a:t>Firework pictures, Christmas decorations, Christmas cards, Divas, Christmas songs/poems</a:t>
                      </a:r>
                      <a:endParaRPr lang="en-GB" sz="11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 </a:t>
                      </a:r>
                      <a:r>
                        <a:rPr lang="en-US" sz="1100" dirty="0"/>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Role Play Party’s and Celebrations Role Play of The Nativity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100" dirty="0">
                          <a:solidFill>
                            <a:schemeClr val="tx1"/>
                          </a:solidFill>
                        </a:rPr>
                        <a:t>Rousseau’s Tiger / animal prints /  Designing homes for hibernating animals.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tx1"/>
                          </a:solidFill>
                        </a:rPr>
                        <a:t>Collage owls / symmetrical butterflies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Children will be encouraged to select the tools and techniques they need to assemble materials that they are using </a:t>
                      </a:r>
                      <a:r>
                        <a:rPr lang="en-GB" sz="1100" dirty="0" err="1">
                          <a:solidFill>
                            <a:schemeClr val="tx1"/>
                          </a:solidFill>
                        </a:rPr>
                        <a:t>e.g</a:t>
                      </a:r>
                      <a:r>
                        <a:rPr lang="en-GB" sz="1100" dirty="0">
                          <a:solidFill>
                            <a:schemeClr val="tx1"/>
                          </a:solidFill>
                        </a:rPr>
                        <a:t> creating animal masks.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Making lanterns, Chinese writing, puppet making, Chinese music and composition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Teach children different techniques for joining materials, such as how to use adhesive tape and different sorts of glue. </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dirty="0">
                          <a:solidFill>
                            <a:schemeClr val="tx1"/>
                          </a:solidFill>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rPr>
                        <a:t>Collage-farm animals / Making houses. </a:t>
                      </a:r>
                      <a:r>
                        <a:rPr lang="en-US" sz="1000" dirty="0"/>
                        <a:t>Pastel drawings, printing, patterns on Easter eggs, Life cycles, Flowers-Sun </a:t>
                      </a:r>
                      <a:r>
                        <a:rPr lang="en-US" sz="1000" dirty="0" smtClean="0"/>
                        <a:t>flowers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00" dirty="0" smtClean="0">
                          <a:solidFill>
                            <a:schemeClr val="tx1"/>
                          </a:solidFill>
                        </a:rPr>
                        <a:t>Learn a traditional African song and dance and perform it / </a:t>
                      </a:r>
                      <a:r>
                        <a:rPr lang="en-US" sz="1000" dirty="0" smtClean="0"/>
                        <a:t>Encourage children to create their own music</a:t>
                      </a:r>
                      <a:endParaRPr lang="en-US" sz="1000" dirty="0"/>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00" dirty="0"/>
                        <a:t>Mother’s Day crafts Easter crafts </a:t>
                      </a:r>
                      <a:r>
                        <a:rPr lang="en-US" sz="1000" dirty="0" smtClean="0"/>
                        <a:t>Artwork </a:t>
                      </a:r>
                      <a:r>
                        <a:rPr lang="en-US" sz="1000" dirty="0"/>
                        <a:t>themed around Eric Carle / </a:t>
                      </a:r>
                      <a:r>
                        <a:rPr lang="en-US" sz="1000" dirty="0">
                          <a:solidFill>
                            <a:schemeClr val="tx1"/>
                          </a:solidFill>
                        </a:rPr>
                        <a:t>The Seasons –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00" dirty="0"/>
                        <a:t>Provide a wide range of props for play which encourage imagination</a:t>
                      </a:r>
                      <a:r>
                        <a:rPr lang="en-US" sz="1100" dirty="0"/>
                        <a:t>.</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dirty="0">
                          <a:solidFill>
                            <a:schemeClr val="tx1"/>
                          </a:solidFill>
                        </a:rPr>
                        <a:t>  Design and make rockets. Design and make objects they may need in space, thinking about form and function. </a:t>
                      </a:r>
                    </a:p>
                    <a:p>
                      <a:pPr algn="ctr"/>
                      <a:endParaRPr lang="en-GB" sz="1100" dirty="0">
                        <a:solidFill>
                          <a:schemeClr val="tx1"/>
                        </a:solidFill>
                      </a:endParaRPr>
                    </a:p>
                    <a:p>
                      <a:pPr algn="ctr"/>
                      <a:r>
                        <a:rPr lang="en-US" sz="1100" dirty="0"/>
                        <a:t>Junk modelling, houses, bridges boats and transport. </a:t>
                      </a:r>
                    </a:p>
                    <a:p>
                      <a:pPr algn="ctr"/>
                      <a:endParaRPr lang="en-US" sz="1100" dirty="0">
                        <a:solidFill>
                          <a:schemeClr val="tx1"/>
                        </a:solidFill>
                      </a:endParaRPr>
                    </a:p>
                    <a:p>
                      <a:pPr algn="ctr"/>
                      <a:r>
                        <a:rPr lang="en-US" sz="1100" dirty="0"/>
                        <a:t>Exploration of other countries – dressing up in different costumes.</a:t>
                      </a:r>
                    </a:p>
                    <a:p>
                      <a:pPr algn="ctr"/>
                      <a:r>
                        <a:rPr lang="en-US" sz="1100" dirty="0"/>
                        <a:t>Retelling familiar stories Creating outer of space pictures </a:t>
                      </a:r>
                    </a:p>
                    <a:p>
                      <a:pPr algn="ctr"/>
                      <a:r>
                        <a:rPr lang="en-US" sz="1100" dirty="0"/>
                        <a:t>Provide children with a range of materials for children to construct with.</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dirty="0">
                          <a:solidFill>
                            <a:schemeClr val="tx1"/>
                          </a:solidFill>
                        </a:rPr>
                        <a:t>Sand pictures / Rainbow fish collages</a:t>
                      </a:r>
                    </a:p>
                    <a:p>
                      <a:pPr algn="ctr"/>
                      <a:endParaRPr lang="en-US" sz="1100" dirty="0">
                        <a:solidFill>
                          <a:schemeClr val="tx1"/>
                        </a:solidFill>
                      </a:endParaRPr>
                    </a:p>
                    <a:p>
                      <a:pPr algn="ctr"/>
                      <a:r>
                        <a:rPr lang="en-US" sz="1100" dirty="0">
                          <a:solidFill>
                            <a:schemeClr val="tx1"/>
                          </a:solidFill>
                        </a:rPr>
                        <a:t>Lighthouse designs</a:t>
                      </a:r>
                    </a:p>
                    <a:p>
                      <a:pPr algn="ctr"/>
                      <a:endParaRPr lang="en-US" sz="1100" dirty="0">
                        <a:solidFill>
                          <a:schemeClr val="tx1"/>
                        </a:solidFill>
                      </a:endParaRPr>
                    </a:p>
                    <a:p>
                      <a:pPr algn="ctr"/>
                      <a:r>
                        <a:rPr lang="en-US" sz="1100" dirty="0">
                          <a:solidFill>
                            <a:schemeClr val="tx1"/>
                          </a:solidFill>
                        </a:rPr>
                        <a:t>Paper plate jellyfish </a:t>
                      </a:r>
                    </a:p>
                    <a:p>
                      <a:pPr algn="ctr"/>
                      <a:endParaRPr lang="en-US" sz="1100" dirty="0">
                        <a:solidFill>
                          <a:schemeClr val="tx1"/>
                        </a:solidFill>
                      </a:endParaRPr>
                    </a:p>
                    <a:p>
                      <a:pPr algn="ctr"/>
                      <a:r>
                        <a:rPr lang="en-US" sz="1100" dirty="0">
                          <a:solidFill>
                            <a:schemeClr val="tx1"/>
                          </a:solidFill>
                        </a:rPr>
                        <a:t>Puppet shows: </a:t>
                      </a:r>
                      <a:r>
                        <a:rPr lang="en-US" sz="1100" dirty="0"/>
                        <a:t>Provide a wide range of props for play which encourage imagination.</a:t>
                      </a:r>
                    </a:p>
                    <a:p>
                      <a:pPr algn="ctr"/>
                      <a:endParaRPr lang="en-US" sz="1100" dirty="0"/>
                    </a:p>
                    <a:p>
                      <a:pPr algn="ctr"/>
                      <a:r>
                        <a:rPr lang="en-US" sz="1100" dirty="0">
                          <a:solidFill>
                            <a:schemeClr val="tx1"/>
                          </a:solidFill>
                        </a:rPr>
                        <a:t>Salt dough fossils </a:t>
                      </a:r>
                    </a:p>
                    <a:p>
                      <a:pPr algn="ctr"/>
                      <a:endParaRPr lang="en-US" sz="1100" dirty="0">
                        <a:solidFill>
                          <a:schemeClr val="tx1"/>
                        </a:solidFill>
                      </a:endParaRPr>
                    </a:p>
                    <a:p>
                      <a:pPr algn="ctr"/>
                      <a:r>
                        <a:rPr lang="en-US" sz="1100" dirty="0"/>
                        <a:t>Water pictures, collage, shading by adding black or white, colour mixing for beach huts, making passports. </a:t>
                      </a:r>
                    </a:p>
                    <a:p>
                      <a:pPr algn="ctr"/>
                      <a:endParaRPr lang="en-US" sz="1100" dirty="0">
                        <a:solidFill>
                          <a:schemeClr val="tx1"/>
                        </a:solidFill>
                      </a:endParaRPr>
                    </a:p>
                    <a:p>
                      <a:pPr algn="ctr"/>
                      <a:r>
                        <a:rPr lang="en-US" sz="1100" dirty="0"/>
                        <a:t>Colour mixing – underwater pictures. </a:t>
                      </a:r>
                    </a:p>
                    <a:p>
                      <a:pPr algn="ctr"/>
                      <a:endParaRPr lang="en-US" sz="1100" dirty="0">
                        <a:solidFill>
                          <a:schemeClr val="tx1"/>
                        </a:solidFill>
                      </a:endParaRPr>
                    </a:p>
                    <a:p>
                      <a:pPr algn="ctr"/>
                      <a:r>
                        <a:rPr lang="en-US" sz="1100" dirty="0">
                          <a:solidFill>
                            <a:schemeClr val="tx1"/>
                          </a:solidFill>
                        </a:rPr>
                        <a:t>Father’s </a:t>
                      </a:r>
                    </a:p>
                    <a:p>
                      <a:pPr algn="ctr"/>
                      <a:r>
                        <a:rPr lang="en-US" sz="1100" dirty="0">
                          <a:solidFill>
                            <a:schemeClr val="tx1"/>
                          </a:solidFill>
                        </a:rPr>
                        <a:t>Day Crafts </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dirty="0">
                <a:solidFill>
                  <a:schemeClr val="bg1">
                    <a:lumMod val="50000"/>
                  </a:schemeClr>
                </a:solidFill>
              </a:rPr>
              <a:t>At the heart of education is a positive, synergistic relationship between the teacher and the student. This dynamic creates the environment for learning to take place. </a:t>
            </a:r>
            <a:endParaRPr lang="en-GB" sz="1400" i="1" dirty="0">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96177" y="443442"/>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310583" y="214882"/>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NTPreCursivefk" panose="03000400000000000000" pitchFamily="66" charset="0"/>
                <a:cs typeface="Amatic SC" panose="00000500000000000000" pitchFamily="2" charset="-79"/>
              </a:rPr>
              <a:t>Reception Long Term Plan </a:t>
            </a:r>
            <a:r>
              <a:rPr lang="en-US" sz="3600" dirty="0" smtClean="0">
                <a:latin typeface="NTPreCursivefk" panose="03000400000000000000" pitchFamily="66" charset="0"/>
                <a:cs typeface="Amatic SC" panose="00000500000000000000" pitchFamily="2" charset="-79"/>
              </a:rPr>
              <a:t>22-23</a:t>
            </a:r>
            <a:endParaRPr lang="en-GB" sz="3600" dirty="0">
              <a:latin typeface="NTPreCursivefk" panose="03000400000000000000" pitchFamily="66" charset="0"/>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44835291"/>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NTPreCursivefk" panose="03000400000000000000" pitchFamily="66" charset="0"/>
                          <a:cs typeface="Amatic SC" panose="00000500000000000000" pitchFamily="2" charset="-79"/>
                        </a:rPr>
                        <a:t>Early Learning Goals – for the </a:t>
                      </a:r>
                      <a:r>
                        <a:rPr lang="en-US" sz="2800" dirty="0">
                          <a:solidFill>
                            <a:srgbClr val="FF0000"/>
                          </a:solidFill>
                          <a:latin typeface="NTPreCursivefk" panose="03000400000000000000" pitchFamily="66" charset="0"/>
                          <a:cs typeface="Amatic SC" panose="00000500000000000000" pitchFamily="2" charset="-79"/>
                        </a:rPr>
                        <a:t>end of the year  </a:t>
                      </a:r>
                      <a:r>
                        <a:rPr lang="en-US" sz="2400" dirty="0">
                          <a:solidFill>
                            <a:srgbClr val="FF0000"/>
                          </a:solidFill>
                          <a:latin typeface="NTPreCursivefk" panose="03000400000000000000" pitchFamily="66" charset="0"/>
                          <a:cs typeface="Amatic SC" panose="00000500000000000000" pitchFamily="2" charset="-79"/>
                        </a:rPr>
                        <a:t>- </a:t>
                      </a:r>
                      <a:r>
                        <a:rPr lang="en-US" sz="2400" dirty="0">
                          <a:solidFill>
                            <a:schemeClr val="bg1">
                              <a:lumMod val="50000"/>
                            </a:schemeClr>
                          </a:solidFill>
                          <a:latin typeface="NTPreCursivefk" panose="03000400000000000000" pitchFamily="66" charset="0"/>
                          <a:cs typeface="Amatic SC" panose="00000500000000000000" pitchFamily="2" charset="-79"/>
                        </a:rPr>
                        <a:t>Holistic / best fit Judgement! </a:t>
                      </a:r>
                      <a:endParaRPr lang="en-GB" sz="2400"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NTPreCursivefk" panose="03000400000000000000" pitchFamily="66" charset="0"/>
                          <a:cs typeface="Amatic SC" panose="00000500000000000000" pitchFamily="2" charset="-79"/>
                        </a:rPr>
                        <a:t>Communication and Language </a:t>
                      </a:r>
                      <a:endParaRPr lang="en-GB" sz="14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NTPreCursivefk" panose="03000400000000000000" pitchFamily="66" charset="0"/>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NTPreCursivefk" panose="03000400000000000000" pitchFamily="66" charset="0"/>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NTPreCursivefk" panose="03000400000000000000" pitchFamily="66" charset="0"/>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NTPreCursivefk" panose="03000400000000000000" pitchFamily="66" charset="0"/>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NTPreCursivefk" panose="03000400000000000000" pitchFamily="66" charset="0"/>
                          <a:cs typeface="Amatic SC" panose="00000500000000000000" pitchFamily="2" charset="-79"/>
                        </a:rPr>
                        <a:t>Maths</a:t>
                      </a:r>
                      <a:r>
                        <a:rPr lang="en-US" sz="1400" b="1" dirty="0">
                          <a:latin typeface="NTPreCursivefk" panose="03000400000000000000" pitchFamily="66"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NTPreCursivefk" panose="03000400000000000000" pitchFamily="66" charset="0"/>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NTPreCursivefk" panose="03000400000000000000" pitchFamily="66" charset="0"/>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dirty="0">
                <a:solidFill>
                  <a:schemeClr val="bg1">
                    <a:lumMod val="50000"/>
                  </a:schemeClr>
                </a:solidFill>
              </a:rPr>
              <a:t>It is important for parents and early years settings to have a strong and respectful partnership. This sets the scene for children to thrive in the early years.</a:t>
            </a:r>
            <a:endParaRPr lang="en-GB" sz="1400" i="1" dirty="0">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6572</TotalTime>
  <Words>10091</Words>
  <Application>Microsoft Office PowerPoint</Application>
  <PresentationFormat>Widescreen</PresentationFormat>
  <Paragraphs>1298</Paragraphs>
  <Slides>17</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Acumin Pro</vt:lpstr>
      <vt:lpstr>Adler</vt:lpstr>
      <vt:lpstr>Arial</vt:lpstr>
      <vt:lpstr>Wingdings</vt:lpstr>
      <vt:lpstr>Twinkl</vt:lpstr>
      <vt:lpstr>NTPreCursivefk</vt:lpstr>
      <vt:lpstr>Calibri Light</vt:lpstr>
      <vt:lpstr>Calibri</vt:lpstr>
      <vt:lpstr>Amatic SC</vt:lpstr>
      <vt:lpstr>Courier New</vt:lpstr>
      <vt:lpstr>RM Typerighter 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Overview 2022-2023 Following White Rose</vt:lpstr>
      <vt:lpstr>PowerPoint Presentation</vt:lpstr>
      <vt:lpstr>PowerPoint Presentation</vt:lpstr>
      <vt:lpstr>Maths – Autumn Term following White Rose Long Term Plan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Mrs Lansdell</cp:lastModifiedBy>
  <cp:revision>150</cp:revision>
  <cp:lastPrinted>2021-07-15T15:37:37Z</cp:lastPrinted>
  <dcterms:created xsi:type="dcterms:W3CDTF">2021-06-03T07:59:39Z</dcterms:created>
  <dcterms:modified xsi:type="dcterms:W3CDTF">2022-09-06T08:35:00Z</dcterms:modified>
</cp:coreProperties>
</file>